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handoutMasterIdLst>
    <p:handoutMasterId r:id="rId54"/>
  </p:handoutMasterIdLst>
  <p:sldIdLst>
    <p:sldId id="256" r:id="rId2"/>
    <p:sldId id="279" r:id="rId3"/>
    <p:sldId id="280" r:id="rId4"/>
    <p:sldId id="281" r:id="rId5"/>
    <p:sldId id="286" r:id="rId6"/>
    <p:sldId id="287" r:id="rId7"/>
    <p:sldId id="304" r:id="rId8"/>
    <p:sldId id="266" r:id="rId9"/>
    <p:sldId id="285" r:id="rId10"/>
    <p:sldId id="295" r:id="rId11"/>
    <p:sldId id="277" r:id="rId12"/>
    <p:sldId id="283" r:id="rId13"/>
    <p:sldId id="257" r:id="rId14"/>
    <p:sldId id="312" r:id="rId15"/>
    <p:sldId id="275" r:id="rId16"/>
    <p:sldId id="297" r:id="rId17"/>
    <p:sldId id="313" r:id="rId18"/>
    <p:sldId id="314" r:id="rId19"/>
    <p:sldId id="296" r:id="rId20"/>
    <p:sldId id="300" r:id="rId21"/>
    <p:sldId id="301" r:id="rId22"/>
    <p:sldId id="302" r:id="rId23"/>
    <p:sldId id="303" r:id="rId24"/>
    <p:sldId id="299" r:id="rId25"/>
    <p:sldId id="278" r:id="rId26"/>
    <p:sldId id="288" r:id="rId27"/>
    <p:sldId id="273" r:id="rId28"/>
    <p:sldId id="262" r:id="rId29"/>
    <p:sldId id="259" r:id="rId30"/>
    <p:sldId id="315" r:id="rId31"/>
    <p:sldId id="289" r:id="rId32"/>
    <p:sldId id="292" r:id="rId33"/>
    <p:sldId id="306" r:id="rId34"/>
    <p:sldId id="311" r:id="rId35"/>
    <p:sldId id="316" r:id="rId36"/>
    <p:sldId id="260" r:id="rId37"/>
    <p:sldId id="293" r:id="rId38"/>
    <p:sldId id="290" r:id="rId39"/>
    <p:sldId id="294" r:id="rId40"/>
    <p:sldId id="291" r:id="rId41"/>
    <p:sldId id="307" r:id="rId42"/>
    <p:sldId id="305" r:id="rId43"/>
    <p:sldId id="308" r:id="rId44"/>
    <p:sldId id="309" r:id="rId45"/>
    <p:sldId id="284" r:id="rId46"/>
    <p:sldId id="282" r:id="rId47"/>
    <p:sldId id="274" r:id="rId48"/>
    <p:sldId id="270" r:id="rId49"/>
    <p:sldId id="271" r:id="rId50"/>
    <p:sldId id="310" r:id="rId51"/>
    <p:sldId id="276" r:id="rId5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66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65" d="100"/>
          <a:sy n="65" d="100"/>
        </p:scale>
        <p:origin x="65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1B788046-4D2D-45D3-9716-0E31C5A280ED}" type="datetimeFigureOut">
              <a:rPr lang="en-US" smtClean="0"/>
              <a:t>10/14/2019</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49AEF15-7037-4434-9DC4-81814AD9A812}" type="slidenum">
              <a:rPr lang="en-US" smtClean="0"/>
              <a:t>‹#›</a:t>
            </a:fld>
            <a:endParaRPr lang="en-US"/>
          </a:p>
        </p:txBody>
      </p:sp>
    </p:spTree>
    <p:extLst>
      <p:ext uri="{BB962C8B-B14F-4D97-AF65-F5344CB8AC3E}">
        <p14:creationId xmlns:p14="http://schemas.microsoft.com/office/powerpoint/2010/main" val="13017826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0751B3B4-7058-F24D-AD3C-5A08FF984C59}" type="datetimeFigureOut">
              <a:rPr lang="en-US" smtClean="0"/>
              <a:t>10/14/2019</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2D1BEEF8-21BF-7D4E-B9EE-989AF9B5D8B5}" type="slidenum">
              <a:rPr lang="en-US" smtClean="0"/>
              <a:t>‹#›</a:t>
            </a:fld>
            <a:endParaRPr lang="en-US"/>
          </a:p>
        </p:txBody>
      </p:sp>
    </p:spTree>
    <p:extLst>
      <p:ext uri="{BB962C8B-B14F-4D97-AF65-F5344CB8AC3E}">
        <p14:creationId xmlns:p14="http://schemas.microsoft.com/office/powerpoint/2010/main" val="254363806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CBC12D-5FD7-774D-A200-5ED4AE6509B2}" type="datetime1">
              <a:rPr lang="en-MY" smtClean="0"/>
              <a:t>14/10/2019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789493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2585EE-1007-6240-A514-93F327DC5AD3}" type="datetime1">
              <a:rPr lang="en-MY" smtClean="0"/>
              <a:t>14/10/2019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57583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0A61A1-9E46-0144-B5DC-1CF8B87FCDB6}" type="datetime1">
              <a:rPr lang="en-MY" smtClean="0"/>
              <a:t>14/10/2019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2952252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05B854-D40E-F84C-86D6-A24299E91361}" type="datetime1">
              <a:rPr lang="en-MY" smtClean="0"/>
              <a:t>14/10/2019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2120218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E7F0CE-97AF-BF49-84E4-F000C4AC706F}" type="datetime1">
              <a:rPr lang="en-MY" smtClean="0"/>
              <a:t>14/10/2019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3903116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4A6E6-C280-AE4F-8745-20652ABE20B0}" type="datetime1">
              <a:rPr lang="en-MY" smtClean="0"/>
              <a:t>14/10/2019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2041878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0DFBF85-72E8-0040-A0F4-5198A54BDAD8}" type="datetime1">
              <a:rPr lang="en-MY" smtClean="0"/>
              <a:t>14/10/2019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2405854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3E118D-9F6E-4C47-B7D9-7EE2F7A7B0E9}" type="datetime1">
              <a:rPr lang="en-MY" smtClean="0"/>
              <a:t>14/10/2019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4130923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16CA6E-BDCD-BD46-BA0B-9AA1086C0988}" type="datetime1">
              <a:rPr lang="en-MY" smtClean="0"/>
              <a:t>14/10/2019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1657846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2E0BB-282F-8E43-8F64-54FB2C624E4C}" type="datetime1">
              <a:rPr lang="en-MY" smtClean="0"/>
              <a:t>14/10/2019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1190561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59AAD5-50D5-1D45-B8AD-E4A3F963C02D}" type="datetime1">
              <a:rPr lang="en-MY" smtClean="0"/>
              <a:t>14/10/2019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29226-97B9-443E-B381-9C25A52580F9}" type="slidenum">
              <a:rPr lang="en-US" smtClean="0"/>
              <a:t>‹#›</a:t>
            </a:fld>
            <a:endParaRPr lang="en-US"/>
          </a:p>
        </p:txBody>
      </p:sp>
    </p:spTree>
    <p:extLst>
      <p:ext uri="{BB962C8B-B14F-4D97-AF65-F5344CB8AC3E}">
        <p14:creationId xmlns:p14="http://schemas.microsoft.com/office/powerpoint/2010/main" val="3338357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544BD-03ED-1E44-A4A9-37C901A1C7DD}" type="datetime1">
              <a:rPr lang="en-MY" smtClean="0"/>
              <a:t>14/10/2019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29226-97B9-443E-B381-9C25A52580F9}" type="slidenum">
              <a:rPr lang="en-US" smtClean="0"/>
              <a:t>‹#›</a:t>
            </a:fld>
            <a:endParaRPr lang="en-US"/>
          </a:p>
        </p:txBody>
      </p:sp>
    </p:spTree>
    <p:extLst>
      <p:ext uri="{BB962C8B-B14F-4D97-AF65-F5344CB8AC3E}">
        <p14:creationId xmlns:p14="http://schemas.microsoft.com/office/powerpoint/2010/main" val="666031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hyperlink" Target="https://www.tutorialspoint.com/r/r_json_files.htm"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datascience.codata.org/articles/10.5334/dsj-2015-002/"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en.wikipedia.org/wiki/Batch_processing" TargetMode="External"/><Relationship Id="rId3" Type="http://schemas.openxmlformats.org/officeDocument/2006/relationships/hyperlink" Target="https://en.wikipedia.org/wiki/Table_(database)" TargetMode="External"/><Relationship Id="rId7" Type="http://schemas.openxmlformats.org/officeDocument/2006/relationships/hyperlink" Target="https://en.wikipedia.org/wiki/Data_wrangling" TargetMode="External"/><Relationship Id="rId2" Type="http://schemas.openxmlformats.org/officeDocument/2006/relationships/hyperlink" Target="https://en.wikipedia.org/wiki/Storage_record" TargetMode="External"/><Relationship Id="rId1" Type="http://schemas.openxmlformats.org/officeDocument/2006/relationships/slideLayout" Target="../slideLayouts/slideLayout2.xml"/><Relationship Id="rId6" Type="http://schemas.openxmlformats.org/officeDocument/2006/relationships/hyperlink" Target="https://en.wikipedia.org/wiki/Interactively" TargetMode="External"/><Relationship Id="rId5" Type="http://schemas.openxmlformats.org/officeDocument/2006/relationships/hyperlink" Target="https://en.wikipedia.org/wiki/Dirty_data" TargetMode="External"/><Relationship Id="rId4" Type="http://schemas.openxmlformats.org/officeDocument/2006/relationships/hyperlink" Target="https://en.wikipedia.org/wiki/Database" TargetMode="External"/><Relationship Id="rId9" Type="http://schemas.openxmlformats.org/officeDocument/2006/relationships/hyperlink" Target="https://en.wikipedia.org/wiki/Script_(comput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hyperlink" Target="http://www.kdnuggets.com/2016/03/doing-data-science-kaggle-walkthrough-cleaning-data.html"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towardsdatascience.com/how-to-handle-missing-data-8646b18db0d4"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ip-api.com/json/"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datascienceplus.com/essential-data-cleaning-for-ad-hoc-tasks-in-r/" TargetMode="External"/><Relationship Id="rId2" Type="http://schemas.openxmlformats.org/officeDocument/2006/relationships/hyperlink" Target="https://github.com/underthecurve/r-data-cleaning-tricks/blob/master/R-datacleaning-tricks.md" TargetMode="External"/><Relationship Id="rId1" Type="http://schemas.openxmlformats.org/officeDocument/2006/relationships/slideLayout" Target="../slideLayouts/slideLayout2.xml"/><Relationship Id="rId4" Type="http://schemas.openxmlformats.org/officeDocument/2006/relationships/hyperlink" Target="https://sebastiansauer.github.io/data_cleansi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pIyMc-oqbv4" TargetMode="External"/><Relationship Id="rId2" Type="http://schemas.openxmlformats.org/officeDocument/2006/relationships/hyperlink" Target="http://worldpece.org/sites/default/files/datastyle.pdf" TargetMode="External"/><Relationship Id="rId1" Type="http://schemas.openxmlformats.org/officeDocument/2006/relationships/slideLayout" Target="../slideLayouts/slideLayout2.xml"/><Relationship Id="rId5" Type="http://schemas.openxmlformats.org/officeDocument/2006/relationships/hyperlink" Target="https://www.youtube.com/watch?v=iQ1bfDMCv_c" TargetMode="External"/><Relationship Id="rId4" Type="http://schemas.openxmlformats.org/officeDocument/2006/relationships/hyperlink" Target="https://www.researchgate.net/publication/220451798_A_Taxonomy_of_Dirty_Dat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6906" y="5308506"/>
            <a:ext cx="9144000" cy="881063"/>
          </a:xfrm>
        </p:spPr>
        <p:txBody>
          <a:bodyPr>
            <a:normAutofit fontScale="90000"/>
          </a:bodyPr>
          <a:lstStyle/>
          <a:p>
            <a:r>
              <a:rPr lang="en-US" b="1" dirty="0" smtClean="0">
                <a:solidFill>
                  <a:schemeClr val="accent5">
                    <a:lumMod val="50000"/>
                  </a:schemeClr>
                </a:solidFill>
                <a:latin typeface="Arial" panose="020B0604020202020204" pitchFamily="34" charset="0"/>
                <a:cs typeface="Arial" panose="020B0604020202020204" pitchFamily="34" charset="0"/>
              </a:rPr>
              <a:t>Data Cleaning</a:t>
            </a:r>
            <a:endParaRPr lang="en-US" b="1" dirty="0">
              <a:solidFill>
                <a:schemeClr val="accent5">
                  <a:lumMod val="50000"/>
                </a:schemeClr>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257299" y="613373"/>
            <a:ext cx="9144000" cy="576262"/>
          </a:xfrm>
        </p:spPr>
        <p:txBody>
          <a:bodyPr>
            <a:noAutofit/>
          </a:bodyPr>
          <a:lstStyle/>
          <a:p>
            <a:r>
              <a:rPr lang="en-US" sz="4000" b="1" dirty="0" smtClean="0">
                <a:solidFill>
                  <a:srgbClr val="002060"/>
                </a:solidFill>
                <a:latin typeface="Arial" panose="020B0604020202020204" pitchFamily="34" charset="0"/>
                <a:cs typeface="Arial" panose="020B0604020202020204" pitchFamily="34" charset="0"/>
              </a:rPr>
              <a:t>WQD7001</a:t>
            </a:r>
            <a:endParaRPr lang="en-US" sz="4000" b="1" dirty="0">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662879" y="739272"/>
            <a:ext cx="8332839" cy="468722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33645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9125" y="154550"/>
            <a:ext cx="10734675" cy="1504950"/>
          </a:xfrm>
          <a:prstGeom prst="rect">
            <a:avLst/>
          </a:prstGeom>
        </p:spPr>
      </p:pic>
      <p:sp>
        <p:nvSpPr>
          <p:cNvPr id="2" name="Slide Number Placeholder 1"/>
          <p:cNvSpPr>
            <a:spLocks noGrp="1"/>
          </p:cNvSpPr>
          <p:nvPr>
            <p:ph type="sldNum" sz="quarter" idx="12"/>
          </p:nvPr>
        </p:nvSpPr>
        <p:spPr/>
        <p:txBody>
          <a:bodyPr/>
          <a:lstStyle/>
          <a:p>
            <a:fld id="{90F29226-97B9-443E-B381-9C25A52580F9}" type="slidenum">
              <a:rPr lang="en-US" smtClean="0"/>
              <a:t>10</a:t>
            </a:fld>
            <a:endParaRPr lang="en-US"/>
          </a:p>
        </p:txBody>
      </p:sp>
      <p:cxnSp>
        <p:nvCxnSpPr>
          <p:cNvPr id="6" name="Straight Connector 5"/>
          <p:cNvCxnSpPr/>
          <p:nvPr/>
        </p:nvCxnSpPr>
        <p:spPr>
          <a:xfrm>
            <a:off x="4188542" y="575187"/>
            <a:ext cx="2462981" cy="1474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9942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7917" y="125415"/>
            <a:ext cx="10515600" cy="970671"/>
          </a:xfrm>
        </p:spPr>
        <p:txBody>
          <a:bodyPr/>
          <a:lstStyle/>
          <a:p>
            <a:pPr algn="ctr"/>
            <a:r>
              <a:rPr lang="en-US" b="1" dirty="0" smtClean="0">
                <a:solidFill>
                  <a:schemeClr val="accent5">
                    <a:lumMod val="50000"/>
                  </a:schemeClr>
                </a:solidFill>
              </a:rPr>
              <a:t>Is this An Acceptable Data Set?</a:t>
            </a:r>
            <a:endParaRPr lang="en-US" b="1" dirty="0">
              <a:solidFill>
                <a:schemeClr val="accent5">
                  <a:lumMod val="50000"/>
                </a:schemeClr>
              </a:solidFill>
            </a:endParaRPr>
          </a:p>
        </p:txBody>
      </p:sp>
      <p:sp>
        <p:nvSpPr>
          <p:cNvPr id="3" name="Slide Number Placeholder 2"/>
          <p:cNvSpPr>
            <a:spLocks noGrp="1"/>
          </p:cNvSpPr>
          <p:nvPr>
            <p:ph type="sldNum" sz="quarter" idx="12"/>
          </p:nvPr>
        </p:nvSpPr>
        <p:spPr/>
        <p:txBody>
          <a:bodyPr/>
          <a:lstStyle/>
          <a:p>
            <a:fld id="{90F29226-97B9-443E-B381-9C25A52580F9}" type="slidenum">
              <a:rPr lang="en-US" smtClean="0"/>
              <a:t>11</a:t>
            </a:fld>
            <a:endParaRPr lang="en-US"/>
          </a:p>
        </p:txBody>
      </p:sp>
      <p:pic>
        <p:nvPicPr>
          <p:cNvPr id="6" name="Picture 5"/>
          <p:cNvPicPr>
            <a:picLocks noChangeAspect="1"/>
          </p:cNvPicPr>
          <p:nvPr/>
        </p:nvPicPr>
        <p:blipFill>
          <a:blip r:embed="rId2"/>
          <a:stretch>
            <a:fillRect/>
          </a:stretch>
        </p:blipFill>
        <p:spPr>
          <a:xfrm>
            <a:off x="1645922" y="1096086"/>
            <a:ext cx="9275106" cy="5625389"/>
          </a:xfrm>
          <a:prstGeom prst="rect">
            <a:avLst/>
          </a:prstGeom>
        </p:spPr>
      </p:pic>
    </p:spTree>
    <p:extLst>
      <p:ext uri="{BB962C8B-B14F-4D97-AF65-F5344CB8AC3E}">
        <p14:creationId xmlns:p14="http://schemas.microsoft.com/office/powerpoint/2010/main" val="1290148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038" y="121719"/>
            <a:ext cx="5390054" cy="1010591"/>
          </a:xfrm>
        </p:spPr>
        <p:txBody>
          <a:bodyPr/>
          <a:lstStyle/>
          <a:p>
            <a:r>
              <a:rPr lang="en-US" b="1" dirty="0" smtClean="0">
                <a:solidFill>
                  <a:schemeClr val="accent5">
                    <a:lumMod val="50000"/>
                  </a:schemeClr>
                </a:solidFill>
              </a:rPr>
              <a:t>Dirty Data Problems</a:t>
            </a:r>
            <a:endParaRPr lang="en-US" b="1" dirty="0">
              <a:solidFill>
                <a:schemeClr val="accent5">
                  <a:lumMod val="50000"/>
                </a:schemeClr>
              </a:solidFill>
            </a:endParaRPr>
          </a:p>
        </p:txBody>
      </p:sp>
      <p:sp>
        <p:nvSpPr>
          <p:cNvPr id="3" name="Content Placeholder 2"/>
          <p:cNvSpPr>
            <a:spLocks noGrp="1"/>
          </p:cNvSpPr>
          <p:nvPr>
            <p:ph idx="1"/>
          </p:nvPr>
        </p:nvSpPr>
        <p:spPr>
          <a:xfrm>
            <a:off x="208888" y="1132310"/>
            <a:ext cx="5819537" cy="5205046"/>
          </a:xfrm>
        </p:spPr>
        <p:txBody>
          <a:bodyPr>
            <a:normAutofit/>
          </a:bodyPr>
          <a:lstStyle/>
          <a:p>
            <a:pPr marL="0" indent="0">
              <a:buNone/>
            </a:pPr>
            <a:r>
              <a:rPr lang="en-US" sz="2400" b="1" dirty="0"/>
              <a:t>From Stanford Data Integration Course</a:t>
            </a:r>
            <a:r>
              <a:rPr lang="en-US" sz="2400" dirty="0"/>
              <a:t>:</a:t>
            </a:r>
          </a:p>
          <a:p>
            <a:pPr marL="0" indent="0">
              <a:buNone/>
            </a:pPr>
            <a:r>
              <a:rPr lang="en-US" sz="2400" dirty="0"/>
              <a:t>1) </a:t>
            </a:r>
            <a:r>
              <a:rPr lang="en-US" sz="2400" dirty="0" smtClean="0"/>
              <a:t>Parsing </a:t>
            </a:r>
            <a:r>
              <a:rPr lang="en-US" sz="2400" dirty="0"/>
              <a:t>text into fields (separator issues)</a:t>
            </a:r>
          </a:p>
          <a:p>
            <a:pPr marL="0" indent="0">
              <a:buNone/>
            </a:pPr>
            <a:r>
              <a:rPr lang="en-US" sz="2400" dirty="0"/>
              <a:t>2) Naming conventions: </a:t>
            </a:r>
            <a:r>
              <a:rPr lang="en-US" sz="2400" b="1" dirty="0" smtClean="0">
                <a:solidFill>
                  <a:srgbClr val="0070C0"/>
                </a:solidFill>
              </a:rPr>
              <a:t>NYC</a:t>
            </a:r>
            <a:r>
              <a:rPr lang="en-US" sz="2400" dirty="0" smtClean="0"/>
              <a:t> </a:t>
            </a:r>
            <a:r>
              <a:rPr lang="en-US" sz="2400" dirty="0"/>
              <a:t>vs </a:t>
            </a:r>
            <a:r>
              <a:rPr lang="en-US" sz="2400" dirty="0">
                <a:solidFill>
                  <a:srgbClr val="00B0F0"/>
                </a:solidFill>
              </a:rPr>
              <a:t>New York</a:t>
            </a:r>
          </a:p>
          <a:p>
            <a:pPr marL="0" indent="0">
              <a:buNone/>
            </a:pPr>
            <a:r>
              <a:rPr lang="en-US" sz="2400" dirty="0"/>
              <a:t>3) Missing required field (e.g. key field)</a:t>
            </a:r>
          </a:p>
          <a:p>
            <a:pPr marL="0" indent="0">
              <a:buNone/>
            </a:pPr>
            <a:r>
              <a:rPr lang="en-US" sz="2400" dirty="0"/>
              <a:t>4) Different representations (</a:t>
            </a:r>
            <a:r>
              <a:rPr lang="en-US" sz="2400" dirty="0">
                <a:solidFill>
                  <a:srgbClr val="00B0F0"/>
                </a:solidFill>
              </a:rPr>
              <a:t>2</a:t>
            </a:r>
            <a:r>
              <a:rPr lang="en-US" sz="2400" dirty="0"/>
              <a:t> </a:t>
            </a:r>
            <a:r>
              <a:rPr lang="en-US" sz="2400" dirty="0" err="1"/>
              <a:t>vs</a:t>
            </a:r>
            <a:r>
              <a:rPr lang="en-US" sz="2400" dirty="0"/>
              <a:t> </a:t>
            </a:r>
            <a:r>
              <a:rPr lang="en-US" sz="2400" dirty="0">
                <a:solidFill>
                  <a:schemeClr val="accent5"/>
                </a:solidFill>
              </a:rPr>
              <a:t>Two</a:t>
            </a:r>
            <a:r>
              <a:rPr lang="en-US" sz="2400" dirty="0"/>
              <a:t>)</a:t>
            </a:r>
          </a:p>
          <a:p>
            <a:pPr marL="0" indent="0">
              <a:buNone/>
            </a:pPr>
            <a:r>
              <a:rPr lang="en-US" sz="2400" dirty="0"/>
              <a:t>5) Fields too long (get truncated)</a:t>
            </a:r>
          </a:p>
          <a:p>
            <a:pPr marL="0" indent="0">
              <a:buNone/>
            </a:pPr>
            <a:r>
              <a:rPr lang="en-US" sz="2400" dirty="0"/>
              <a:t>6) Primary key violation (from un- to structured or during </a:t>
            </a:r>
            <a:r>
              <a:rPr lang="en-US" sz="2400" dirty="0" smtClean="0"/>
              <a:t>integration)</a:t>
            </a:r>
            <a:endParaRPr lang="en-US" sz="2400" dirty="0"/>
          </a:p>
          <a:p>
            <a:pPr marL="0" indent="0">
              <a:buNone/>
            </a:pPr>
            <a:r>
              <a:rPr lang="en-US" sz="2400" dirty="0"/>
              <a:t>7) Redundant Records (exact match or other)</a:t>
            </a:r>
          </a:p>
          <a:p>
            <a:pPr marL="0" indent="0">
              <a:buNone/>
            </a:pPr>
            <a:r>
              <a:rPr lang="en-US" sz="2400" dirty="0"/>
              <a:t>8) Formatting issues – especially dates</a:t>
            </a:r>
          </a:p>
          <a:p>
            <a:pPr marL="0" indent="0">
              <a:buNone/>
            </a:pPr>
            <a:r>
              <a:rPr lang="en-US" sz="2400" dirty="0"/>
              <a:t>9) Licensing issues/Privacy/ keep you from using the data as you would like?</a:t>
            </a:r>
          </a:p>
          <a:p>
            <a:endParaRPr lang="en-US" dirty="0"/>
          </a:p>
        </p:txBody>
      </p:sp>
      <p:sp>
        <p:nvSpPr>
          <p:cNvPr id="4" name="Slide Number Placeholder 3"/>
          <p:cNvSpPr>
            <a:spLocks noGrp="1"/>
          </p:cNvSpPr>
          <p:nvPr>
            <p:ph type="sldNum" sz="quarter" idx="12"/>
          </p:nvPr>
        </p:nvSpPr>
        <p:spPr/>
        <p:txBody>
          <a:bodyPr/>
          <a:lstStyle/>
          <a:p>
            <a:fld id="{90F29226-97B9-443E-B381-9C25A52580F9}" type="slidenum">
              <a:rPr lang="en-US" smtClean="0"/>
              <a:t>12</a:t>
            </a:fld>
            <a:endParaRPr lang="en-US"/>
          </a:p>
        </p:txBody>
      </p:sp>
      <p:pic>
        <p:nvPicPr>
          <p:cNvPr id="6" name="Picture 5"/>
          <p:cNvPicPr>
            <a:picLocks noChangeAspect="1"/>
          </p:cNvPicPr>
          <p:nvPr/>
        </p:nvPicPr>
        <p:blipFill>
          <a:blip r:embed="rId2"/>
          <a:stretch>
            <a:fillRect/>
          </a:stretch>
        </p:blipFill>
        <p:spPr>
          <a:xfrm>
            <a:off x="5634719" y="249329"/>
            <a:ext cx="3424875" cy="1747385"/>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5768508" y="2417678"/>
            <a:ext cx="3571875" cy="177165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9502308" y="2580315"/>
            <a:ext cx="2525759" cy="1446375"/>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877239" y="4498430"/>
            <a:ext cx="3354412" cy="1984910"/>
          </a:xfrm>
          <a:prstGeom prst="rect">
            <a:avLst/>
          </a:prstGeom>
          <a:ln>
            <a:solidFill>
              <a:schemeClr val="tx1"/>
            </a:solidFill>
          </a:ln>
        </p:spPr>
      </p:pic>
      <p:pic>
        <p:nvPicPr>
          <p:cNvPr id="10" name="Picture 9"/>
          <p:cNvPicPr>
            <a:picLocks noChangeAspect="1"/>
          </p:cNvPicPr>
          <p:nvPr/>
        </p:nvPicPr>
        <p:blipFill>
          <a:blip r:embed="rId6"/>
          <a:stretch>
            <a:fillRect/>
          </a:stretch>
        </p:blipFill>
        <p:spPr>
          <a:xfrm>
            <a:off x="9340383" y="4610292"/>
            <a:ext cx="2702710" cy="1634197"/>
          </a:xfrm>
          <a:prstGeom prst="rect">
            <a:avLst/>
          </a:prstGeom>
          <a:ln>
            <a:solidFill>
              <a:schemeClr val="tx1"/>
            </a:solidFill>
          </a:ln>
        </p:spPr>
      </p:pic>
      <p:pic>
        <p:nvPicPr>
          <p:cNvPr id="11" name="Picture 10"/>
          <p:cNvPicPr>
            <a:picLocks noChangeAspect="1"/>
          </p:cNvPicPr>
          <p:nvPr/>
        </p:nvPicPr>
        <p:blipFill>
          <a:blip r:embed="rId7"/>
          <a:stretch>
            <a:fillRect/>
          </a:stretch>
        </p:blipFill>
        <p:spPr>
          <a:xfrm>
            <a:off x="9147445" y="276992"/>
            <a:ext cx="2880622" cy="1899605"/>
          </a:xfrm>
          <a:prstGeom prst="rect">
            <a:avLst/>
          </a:prstGeom>
          <a:ln>
            <a:solidFill>
              <a:schemeClr val="tx1"/>
            </a:solidFill>
          </a:ln>
        </p:spPr>
      </p:pic>
    </p:spTree>
    <p:extLst>
      <p:ext uri="{BB962C8B-B14F-4D97-AF65-F5344CB8AC3E}">
        <p14:creationId xmlns:p14="http://schemas.microsoft.com/office/powerpoint/2010/main" val="6232035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100" y="98425"/>
            <a:ext cx="10515600" cy="1325563"/>
          </a:xfrm>
        </p:spPr>
        <p:txBody>
          <a:bodyPr/>
          <a:lstStyle/>
          <a:p>
            <a:pPr algn="ctr"/>
            <a:r>
              <a:rPr lang="en-US" b="1" dirty="0" smtClean="0">
                <a:solidFill>
                  <a:schemeClr val="accent5">
                    <a:lumMod val="50000"/>
                  </a:schemeClr>
                </a:solidFill>
              </a:rPr>
              <a:t>Common Types of Dirty Data</a:t>
            </a:r>
            <a:endParaRPr lang="en-US" b="1" dirty="0">
              <a:solidFill>
                <a:schemeClr val="accent5">
                  <a:lumMod val="50000"/>
                </a:schemeClr>
              </a:solidFill>
            </a:endParaRPr>
          </a:p>
        </p:txBody>
      </p:sp>
      <p:sp>
        <p:nvSpPr>
          <p:cNvPr id="3" name="Content Placeholder 2"/>
          <p:cNvSpPr>
            <a:spLocks noGrp="1"/>
          </p:cNvSpPr>
          <p:nvPr>
            <p:ph idx="1"/>
          </p:nvPr>
        </p:nvSpPr>
        <p:spPr>
          <a:xfrm>
            <a:off x="357750" y="1346698"/>
            <a:ext cx="11211950" cy="4704128"/>
          </a:xfrm>
        </p:spPr>
        <p:txBody>
          <a:bodyPr>
            <a:noAutofit/>
          </a:bodyPr>
          <a:lstStyle/>
          <a:p>
            <a:pPr marL="342900" indent="-342900">
              <a:buFont typeface="+mj-lt"/>
              <a:buAutoNum type="arabicPeriod"/>
            </a:pPr>
            <a:r>
              <a:rPr lang="en-US" sz="1800" b="1" dirty="0" smtClean="0"/>
              <a:t>Incomplete data</a:t>
            </a:r>
            <a:r>
              <a:rPr lang="en-US" sz="1800" dirty="0" smtClean="0"/>
              <a:t>: most common occurrence of dirty data. Important fields on master data records, useful to the business, are often left blank. For example, if you haven’t classified your customers by industry, you cannot segment your sales and marketing initiatives by industry.</a:t>
            </a:r>
          </a:p>
          <a:p>
            <a:pPr marL="342900" indent="-342900">
              <a:buFont typeface="+mj-lt"/>
              <a:buAutoNum type="arabicPeriod"/>
            </a:pPr>
            <a:r>
              <a:rPr lang="en-US" sz="1800" b="1" dirty="0" smtClean="0"/>
              <a:t>Duplicate data</a:t>
            </a:r>
            <a:r>
              <a:rPr lang="en-US" sz="1800" dirty="0" smtClean="0"/>
              <a:t>: very  common.  Most companies deal with issues with duplicate customer records, but duplicate materials are also very common. This can be costly to companies due to excess in inventory and sub-optimal procurement decisions.</a:t>
            </a:r>
          </a:p>
          <a:p>
            <a:pPr marL="342900" indent="-342900">
              <a:buFont typeface="+mj-lt"/>
              <a:buAutoNum type="arabicPeriod"/>
            </a:pPr>
            <a:r>
              <a:rPr lang="en-US" sz="1800" b="1" dirty="0" smtClean="0"/>
              <a:t>Incorrect data</a:t>
            </a:r>
            <a:r>
              <a:rPr lang="en-US" sz="1800" dirty="0" smtClean="0"/>
              <a:t>: Incorrect data can occur when field values are created outside of the valid range of values. For example, the value in a month field should range from 1 to 12 or a street address should be a real address.</a:t>
            </a:r>
          </a:p>
          <a:p>
            <a:pPr marL="342900" indent="-342900">
              <a:buFont typeface="+mj-lt"/>
              <a:buAutoNum type="arabicPeriod"/>
            </a:pPr>
            <a:r>
              <a:rPr lang="en-US" sz="1800" b="1" dirty="0" smtClean="0"/>
              <a:t>Inaccurate data</a:t>
            </a:r>
            <a:r>
              <a:rPr lang="en-US" sz="1800" dirty="0" smtClean="0"/>
              <a:t>: It is possible or data to be technically correct but inaccurate given the business context. Costly business interruptions are often rooted in inaccurate data. For example, minor errors in customer addresses can result in deliveries at the wrong locations even though the addresses are actual addresses.</a:t>
            </a:r>
          </a:p>
          <a:p>
            <a:pPr marL="342900" indent="-342900">
              <a:buFont typeface="+mj-lt"/>
              <a:buAutoNum type="arabicPeriod"/>
            </a:pPr>
            <a:r>
              <a:rPr lang="en-US" sz="1800" b="1" dirty="0" smtClean="0"/>
              <a:t>Business rule violations</a:t>
            </a:r>
            <a:r>
              <a:rPr lang="en-US" sz="1800" dirty="0" smtClean="0"/>
              <a:t>: There are often large collections of poorly documented business rules associated with master data that are specific to the industry or business context. For example, beverage products should have a Unit of Measure in ‘fl. oz.’ or payment terms for a certain type of customers should always be ‘Net 30.’</a:t>
            </a:r>
          </a:p>
          <a:p>
            <a:pPr marL="342900" indent="-342900">
              <a:buFont typeface="+mj-lt"/>
              <a:buAutoNum type="arabicPeriod"/>
            </a:pPr>
            <a:r>
              <a:rPr lang="en-US" sz="1800" b="1" dirty="0" smtClean="0"/>
              <a:t>Inconsistent data</a:t>
            </a:r>
            <a:r>
              <a:rPr lang="en-US" sz="1800" dirty="0" smtClean="0"/>
              <a:t>: Data redundancy–i.e., the same field values stored in different places-often leads to inconsistencies. For example, most companies have customer information in multiple systems and the data is often not kept in sync.</a:t>
            </a:r>
            <a:endParaRPr lang="en-US" sz="1800" dirty="0"/>
          </a:p>
        </p:txBody>
      </p:sp>
      <p:pic>
        <p:nvPicPr>
          <p:cNvPr id="4" name="Picture 3"/>
          <p:cNvPicPr>
            <a:picLocks noChangeAspect="1"/>
          </p:cNvPicPr>
          <p:nvPr/>
        </p:nvPicPr>
        <p:blipFill>
          <a:blip r:embed="rId2"/>
          <a:stretch>
            <a:fillRect/>
          </a:stretch>
        </p:blipFill>
        <p:spPr>
          <a:xfrm>
            <a:off x="10514231" y="98425"/>
            <a:ext cx="1169769" cy="10200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Slide Number Placeholder 4"/>
          <p:cNvSpPr>
            <a:spLocks noGrp="1"/>
          </p:cNvSpPr>
          <p:nvPr>
            <p:ph type="sldNum" sz="quarter" idx="12"/>
          </p:nvPr>
        </p:nvSpPr>
        <p:spPr/>
        <p:txBody>
          <a:bodyPr/>
          <a:lstStyle/>
          <a:p>
            <a:fld id="{90F29226-97B9-443E-B381-9C25A52580F9}" type="slidenum">
              <a:rPr lang="en-US" smtClean="0"/>
              <a:t>13</a:t>
            </a:fld>
            <a:endParaRPr lang="en-US"/>
          </a:p>
        </p:txBody>
      </p:sp>
    </p:spTree>
    <p:extLst>
      <p:ext uri="{BB962C8B-B14F-4D97-AF65-F5344CB8AC3E}">
        <p14:creationId xmlns:p14="http://schemas.microsoft.com/office/powerpoint/2010/main" val="8356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781" y="76196"/>
            <a:ext cx="10515600" cy="696759"/>
          </a:xfrm>
        </p:spPr>
        <p:txBody>
          <a:bodyPr/>
          <a:lstStyle/>
          <a:p>
            <a:pPr algn="ctr"/>
            <a:r>
              <a:rPr lang="en-US" sz="3600" b="1" dirty="0">
                <a:solidFill>
                  <a:srgbClr val="002060"/>
                </a:solidFill>
                <a:latin typeface="Calibri"/>
              </a:rPr>
              <a:t>Where Does the “Dirt” Come From?</a:t>
            </a:r>
            <a:endParaRPr lang="en-US" dirty="0"/>
          </a:p>
        </p:txBody>
      </p:sp>
      <p:sp>
        <p:nvSpPr>
          <p:cNvPr id="3" name="Content Placeholder 2"/>
          <p:cNvSpPr>
            <a:spLocks noGrp="1"/>
          </p:cNvSpPr>
          <p:nvPr>
            <p:ph idx="1"/>
          </p:nvPr>
        </p:nvSpPr>
        <p:spPr>
          <a:xfrm>
            <a:off x="263013" y="957003"/>
            <a:ext cx="10515600" cy="475123"/>
          </a:xfrm>
        </p:spPr>
        <p:txBody>
          <a:bodyPr>
            <a:normAutofit lnSpcReduction="10000"/>
          </a:bodyPr>
          <a:lstStyle/>
          <a:p>
            <a:pPr marL="0" indent="0">
              <a:buNone/>
            </a:pPr>
            <a:r>
              <a:rPr lang="en-US" b="1" dirty="0"/>
              <a:t>Dirty data </a:t>
            </a:r>
            <a:r>
              <a:rPr lang="en-US" dirty="0"/>
              <a:t>caused by human error can take multiple forms:</a:t>
            </a:r>
          </a:p>
        </p:txBody>
      </p:sp>
      <p:sp>
        <p:nvSpPr>
          <p:cNvPr id="4" name="Slide Number Placeholder 3"/>
          <p:cNvSpPr>
            <a:spLocks noGrp="1"/>
          </p:cNvSpPr>
          <p:nvPr>
            <p:ph type="sldNum" sz="quarter" idx="12"/>
          </p:nvPr>
        </p:nvSpPr>
        <p:spPr/>
        <p:txBody>
          <a:bodyPr/>
          <a:lstStyle/>
          <a:p>
            <a:fld id="{90F29226-97B9-443E-B381-9C25A52580F9}" type="slidenum">
              <a:rPr lang="en-US" smtClean="0"/>
              <a:t>14</a:t>
            </a:fld>
            <a:endParaRPr lang="en-US"/>
          </a:p>
        </p:txBody>
      </p:sp>
      <p:sp>
        <p:nvSpPr>
          <p:cNvPr id="5" name="Rectangle 4"/>
          <p:cNvSpPr/>
          <p:nvPr/>
        </p:nvSpPr>
        <p:spPr>
          <a:xfrm>
            <a:off x="263013" y="1432126"/>
            <a:ext cx="5665839" cy="1785104"/>
          </a:xfrm>
          <a:prstGeom prst="rect">
            <a:avLst/>
          </a:prstGeom>
          <a:solidFill>
            <a:schemeClr val="bg1">
              <a:lumMod val="95000"/>
            </a:schemeClr>
          </a:solidFill>
        </p:spPr>
        <p:txBody>
          <a:bodyPr wrap="square">
            <a:spAutoFit/>
          </a:bodyPr>
          <a:lstStyle/>
          <a:p>
            <a:pPr algn="just"/>
            <a:r>
              <a:rPr lang="en-US" sz="2200" b="1" dirty="0">
                <a:solidFill>
                  <a:srgbClr val="C00000"/>
                </a:solidFill>
              </a:rPr>
              <a:t>Incorrect </a:t>
            </a:r>
            <a:r>
              <a:rPr lang="en-US" sz="2200" dirty="0"/>
              <a:t>– The value entered does not comply with the field’s valid values. For example, the value entered for month is likely to be a number from 1 to 12. This value can be enforced with lookup tables or edit checks.</a:t>
            </a:r>
          </a:p>
        </p:txBody>
      </p:sp>
      <p:sp>
        <p:nvSpPr>
          <p:cNvPr id="6" name="Rectangle 5"/>
          <p:cNvSpPr/>
          <p:nvPr/>
        </p:nvSpPr>
        <p:spPr>
          <a:xfrm>
            <a:off x="6120581" y="1432126"/>
            <a:ext cx="5712542" cy="1785104"/>
          </a:xfrm>
          <a:prstGeom prst="rect">
            <a:avLst/>
          </a:prstGeom>
          <a:solidFill>
            <a:schemeClr val="bg1">
              <a:lumMod val="95000"/>
            </a:schemeClr>
          </a:solidFill>
        </p:spPr>
        <p:txBody>
          <a:bodyPr wrap="square">
            <a:spAutoFit/>
          </a:bodyPr>
          <a:lstStyle/>
          <a:p>
            <a:pPr algn="just"/>
            <a:r>
              <a:rPr lang="en-US" sz="2200" b="1" dirty="0">
                <a:solidFill>
                  <a:srgbClr val="C00000"/>
                </a:solidFill>
              </a:rPr>
              <a:t>Inaccurate</a:t>
            </a:r>
            <a:r>
              <a:rPr lang="en-US" sz="2200" dirty="0"/>
              <a:t> – The value entered is not accurate. Sometimes, the system can evaluate the data value for accuracy based on context. For most systems, accuracy validation requires a manual process.</a:t>
            </a:r>
          </a:p>
        </p:txBody>
      </p:sp>
      <p:sp>
        <p:nvSpPr>
          <p:cNvPr id="7" name="Rectangle 6"/>
          <p:cNvSpPr/>
          <p:nvPr/>
        </p:nvSpPr>
        <p:spPr>
          <a:xfrm>
            <a:off x="251951" y="3625991"/>
            <a:ext cx="5476567" cy="1446550"/>
          </a:xfrm>
          <a:prstGeom prst="rect">
            <a:avLst/>
          </a:prstGeom>
          <a:solidFill>
            <a:schemeClr val="bg1">
              <a:lumMod val="95000"/>
            </a:schemeClr>
          </a:solidFill>
        </p:spPr>
        <p:txBody>
          <a:bodyPr wrap="square">
            <a:spAutoFit/>
          </a:bodyPr>
          <a:lstStyle/>
          <a:p>
            <a:pPr algn="just"/>
            <a:r>
              <a:rPr lang="en-US" sz="2200" dirty="0"/>
              <a:t>In </a:t>
            </a:r>
            <a:r>
              <a:rPr lang="en-US" sz="2200" b="1" dirty="0">
                <a:solidFill>
                  <a:srgbClr val="C00000"/>
                </a:solidFill>
              </a:rPr>
              <a:t>violation of business rules </a:t>
            </a:r>
            <a:r>
              <a:rPr lang="en-US" sz="2200" dirty="0"/>
              <a:t>– The value is not valid or allowed, based on the business rules (e.g., An effective date must always come before an expiration date.)</a:t>
            </a:r>
          </a:p>
        </p:txBody>
      </p:sp>
      <p:sp>
        <p:nvSpPr>
          <p:cNvPr id="8" name="Rectangle 7"/>
          <p:cNvSpPr/>
          <p:nvPr/>
        </p:nvSpPr>
        <p:spPr>
          <a:xfrm>
            <a:off x="6096000" y="3456714"/>
            <a:ext cx="6096000" cy="1785104"/>
          </a:xfrm>
          <a:prstGeom prst="rect">
            <a:avLst/>
          </a:prstGeom>
          <a:solidFill>
            <a:schemeClr val="bg1">
              <a:lumMod val="95000"/>
            </a:schemeClr>
          </a:solidFill>
        </p:spPr>
        <p:txBody>
          <a:bodyPr>
            <a:spAutoFit/>
          </a:bodyPr>
          <a:lstStyle/>
          <a:p>
            <a:pPr algn="just"/>
            <a:r>
              <a:rPr lang="en-US" sz="2200" b="1" dirty="0">
                <a:solidFill>
                  <a:srgbClr val="C00000"/>
                </a:solidFill>
              </a:rPr>
              <a:t>Inconsistent</a:t>
            </a:r>
            <a:r>
              <a:rPr lang="en-US" sz="2200" dirty="0"/>
              <a:t> – The value in one field is inconsistent with the value in a field that should have the same data. Particularly common with customer data, one source of data inconsistencies is manual or unchecked data redundancy.</a:t>
            </a:r>
          </a:p>
        </p:txBody>
      </p:sp>
      <p:sp>
        <p:nvSpPr>
          <p:cNvPr id="9" name="Rectangle 8"/>
          <p:cNvSpPr/>
          <p:nvPr/>
        </p:nvSpPr>
        <p:spPr>
          <a:xfrm>
            <a:off x="251951" y="5481303"/>
            <a:ext cx="5665839" cy="1107996"/>
          </a:xfrm>
          <a:prstGeom prst="rect">
            <a:avLst/>
          </a:prstGeom>
          <a:solidFill>
            <a:schemeClr val="bg1">
              <a:lumMod val="95000"/>
            </a:schemeClr>
          </a:solidFill>
        </p:spPr>
        <p:txBody>
          <a:bodyPr wrap="square">
            <a:spAutoFit/>
          </a:bodyPr>
          <a:lstStyle/>
          <a:p>
            <a:r>
              <a:rPr lang="en-US" sz="2200" b="1" dirty="0">
                <a:solidFill>
                  <a:srgbClr val="C00000"/>
                </a:solidFill>
              </a:rPr>
              <a:t>Incomplete </a:t>
            </a:r>
            <a:r>
              <a:rPr lang="en-US" sz="2200" dirty="0"/>
              <a:t>– The data has missing values. No data value is stored in a field. For example, the street address is missing in a customer record.</a:t>
            </a:r>
          </a:p>
        </p:txBody>
      </p:sp>
      <p:sp>
        <p:nvSpPr>
          <p:cNvPr id="10" name="Rectangle 9"/>
          <p:cNvSpPr/>
          <p:nvPr/>
        </p:nvSpPr>
        <p:spPr>
          <a:xfrm>
            <a:off x="6120581" y="5339813"/>
            <a:ext cx="6096000" cy="1446550"/>
          </a:xfrm>
          <a:prstGeom prst="rect">
            <a:avLst/>
          </a:prstGeom>
          <a:solidFill>
            <a:schemeClr val="bg1">
              <a:lumMod val="95000"/>
            </a:schemeClr>
          </a:solidFill>
        </p:spPr>
        <p:txBody>
          <a:bodyPr>
            <a:spAutoFit/>
          </a:bodyPr>
          <a:lstStyle/>
          <a:p>
            <a:pPr algn="just"/>
            <a:r>
              <a:rPr lang="en-US" sz="2200" b="1" dirty="0">
                <a:solidFill>
                  <a:srgbClr val="C00000"/>
                </a:solidFill>
              </a:rPr>
              <a:t>Duplicate</a:t>
            </a:r>
            <a:r>
              <a:rPr lang="en-US" sz="2200" dirty="0"/>
              <a:t> – The data appears more than once in a system of record. Common causes include repeat submissions, improper data joining or blending, and user error.</a:t>
            </a:r>
          </a:p>
        </p:txBody>
      </p:sp>
    </p:spTree>
    <p:extLst>
      <p:ext uri="{BB962C8B-B14F-4D97-AF65-F5344CB8AC3E}">
        <p14:creationId xmlns:p14="http://schemas.microsoft.com/office/powerpoint/2010/main" val="89312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27643"/>
          </a:xfrm>
        </p:spPr>
        <p:txBody>
          <a:bodyPr/>
          <a:lstStyle/>
          <a:p>
            <a:pPr lvl="0" algn="ctr">
              <a:lnSpc>
                <a:spcPct val="100000"/>
              </a:lnSpc>
              <a:spcBef>
                <a:spcPts val="0"/>
              </a:spcBef>
            </a:pPr>
            <a:r>
              <a:rPr lang="en-US" sz="3600" b="1" dirty="0">
                <a:solidFill>
                  <a:srgbClr val="002060"/>
                </a:solidFill>
                <a:latin typeface="Calibri"/>
                <a:ea typeface="+mn-ea"/>
                <a:cs typeface="+mn-cs"/>
              </a:rPr>
              <a:t>Where Does the “Dirt” Come From?</a:t>
            </a:r>
          </a:p>
        </p:txBody>
      </p:sp>
      <p:sp>
        <p:nvSpPr>
          <p:cNvPr id="3" name="Content Placeholder 2"/>
          <p:cNvSpPr>
            <a:spLocks noGrp="1"/>
          </p:cNvSpPr>
          <p:nvPr>
            <p:ph idx="1"/>
          </p:nvPr>
        </p:nvSpPr>
        <p:spPr>
          <a:xfrm>
            <a:off x="795414" y="1211101"/>
            <a:ext cx="10601171" cy="5088227"/>
          </a:xfrm>
        </p:spPr>
        <p:txBody>
          <a:bodyPr>
            <a:normAutofit lnSpcReduction="10000"/>
          </a:bodyPr>
          <a:lstStyle/>
          <a:p>
            <a:pPr defTabSz="457200">
              <a:lnSpc>
                <a:spcPct val="100000"/>
              </a:lnSpc>
              <a:spcBef>
                <a:spcPct val="20000"/>
              </a:spcBef>
              <a:buFont typeface="Wingdings" charset="2"/>
              <a:buChar char="²"/>
            </a:pPr>
            <a:r>
              <a:rPr lang="en-US" dirty="0" smtClean="0"/>
              <a:t> </a:t>
            </a:r>
            <a:r>
              <a:rPr lang="en-US" b="1" dirty="0" smtClean="0"/>
              <a:t>Incomplete </a:t>
            </a:r>
            <a:r>
              <a:rPr lang="en-US" b="1" dirty="0"/>
              <a:t>data </a:t>
            </a:r>
            <a:r>
              <a:rPr lang="en-US" dirty="0"/>
              <a:t>comes from</a:t>
            </a:r>
          </a:p>
          <a:p>
            <a:pPr lvl="1" defTabSz="457200">
              <a:lnSpc>
                <a:spcPct val="100000"/>
              </a:lnSpc>
              <a:spcBef>
                <a:spcPct val="20000"/>
              </a:spcBef>
            </a:pPr>
            <a:r>
              <a:rPr lang="en-US" dirty="0"/>
              <a:t>N/A data value when collected</a:t>
            </a:r>
          </a:p>
          <a:p>
            <a:pPr lvl="1" defTabSz="457200">
              <a:lnSpc>
                <a:spcPct val="100000"/>
              </a:lnSpc>
              <a:spcBef>
                <a:spcPct val="20000"/>
              </a:spcBef>
            </a:pPr>
            <a:r>
              <a:rPr lang="en-US" dirty="0"/>
              <a:t>Different consideration between the time when the data was collected and when it is analyzed</a:t>
            </a:r>
          </a:p>
          <a:p>
            <a:pPr lvl="1" defTabSz="457200">
              <a:lnSpc>
                <a:spcPct val="100000"/>
              </a:lnSpc>
              <a:spcBef>
                <a:spcPct val="20000"/>
              </a:spcBef>
            </a:pPr>
            <a:r>
              <a:rPr lang="en-US" dirty="0"/>
              <a:t>Human/hardware/software problems</a:t>
            </a:r>
          </a:p>
          <a:p>
            <a:pPr defTabSz="457200">
              <a:lnSpc>
                <a:spcPct val="100000"/>
              </a:lnSpc>
              <a:spcBef>
                <a:spcPct val="20000"/>
              </a:spcBef>
              <a:buFont typeface="Wingdings" charset="2"/>
              <a:buChar char="²"/>
            </a:pPr>
            <a:r>
              <a:rPr lang="en-US" b="1" dirty="0" smtClean="0"/>
              <a:t> Noisy </a:t>
            </a:r>
            <a:r>
              <a:rPr lang="en-US" b="1" dirty="0"/>
              <a:t>data </a:t>
            </a:r>
            <a:r>
              <a:rPr lang="en-US" dirty="0"/>
              <a:t>comes from the processing of data</a:t>
            </a:r>
          </a:p>
          <a:p>
            <a:pPr lvl="1" defTabSz="457200">
              <a:lnSpc>
                <a:spcPct val="100000"/>
              </a:lnSpc>
              <a:spcBef>
                <a:spcPct val="20000"/>
              </a:spcBef>
            </a:pPr>
            <a:r>
              <a:rPr lang="en-US" dirty="0"/>
              <a:t>Collection</a:t>
            </a:r>
          </a:p>
          <a:p>
            <a:pPr lvl="1" defTabSz="457200">
              <a:lnSpc>
                <a:spcPct val="100000"/>
              </a:lnSpc>
              <a:spcBef>
                <a:spcPct val="20000"/>
              </a:spcBef>
            </a:pPr>
            <a:r>
              <a:rPr lang="en-US" dirty="0"/>
              <a:t>Entry</a:t>
            </a:r>
          </a:p>
          <a:p>
            <a:pPr lvl="1" defTabSz="457200">
              <a:lnSpc>
                <a:spcPct val="100000"/>
              </a:lnSpc>
              <a:spcBef>
                <a:spcPct val="20000"/>
              </a:spcBef>
            </a:pPr>
            <a:r>
              <a:rPr lang="en-US" dirty="0"/>
              <a:t>Transmission</a:t>
            </a:r>
          </a:p>
          <a:p>
            <a:pPr defTabSz="457200">
              <a:lnSpc>
                <a:spcPct val="100000"/>
              </a:lnSpc>
              <a:spcBef>
                <a:spcPct val="20000"/>
              </a:spcBef>
              <a:buFont typeface="Wingdings" charset="2"/>
              <a:buChar char="²"/>
            </a:pPr>
            <a:r>
              <a:rPr lang="en-US" b="1" dirty="0" smtClean="0"/>
              <a:t> Inconsistent data </a:t>
            </a:r>
            <a:r>
              <a:rPr lang="en-US" dirty="0" smtClean="0"/>
              <a:t>comes from</a:t>
            </a:r>
            <a:endParaRPr lang="en-US" dirty="0"/>
          </a:p>
          <a:p>
            <a:pPr lvl="1" defTabSz="457200">
              <a:lnSpc>
                <a:spcPct val="100000"/>
              </a:lnSpc>
              <a:spcBef>
                <a:spcPct val="20000"/>
              </a:spcBef>
            </a:pPr>
            <a:r>
              <a:rPr lang="en-US" dirty="0"/>
              <a:t>Different data sources</a:t>
            </a:r>
          </a:p>
          <a:p>
            <a:pPr lvl="1" defTabSz="457200">
              <a:lnSpc>
                <a:spcPct val="100000"/>
              </a:lnSpc>
              <a:spcBef>
                <a:spcPct val="20000"/>
              </a:spcBef>
            </a:pPr>
            <a:r>
              <a:rPr lang="en-US" dirty="0"/>
              <a:t>Functional dependency violation</a:t>
            </a:r>
          </a:p>
        </p:txBody>
      </p:sp>
      <p:sp>
        <p:nvSpPr>
          <p:cNvPr id="4" name="Slide Number Placeholder 3"/>
          <p:cNvSpPr>
            <a:spLocks noGrp="1"/>
          </p:cNvSpPr>
          <p:nvPr>
            <p:ph type="sldNum" sz="quarter" idx="12"/>
          </p:nvPr>
        </p:nvSpPr>
        <p:spPr/>
        <p:txBody>
          <a:bodyPr/>
          <a:lstStyle/>
          <a:p>
            <a:fld id="{90F29226-97B9-443E-B381-9C25A52580F9}" type="slidenum">
              <a:rPr lang="en-US" smtClean="0"/>
              <a:t>15</a:t>
            </a:fld>
            <a:endParaRPr lang="en-US"/>
          </a:p>
        </p:txBody>
      </p:sp>
    </p:spTree>
    <p:extLst>
      <p:ext uri="{BB962C8B-B14F-4D97-AF65-F5344CB8AC3E}">
        <p14:creationId xmlns:p14="http://schemas.microsoft.com/office/powerpoint/2010/main" val="10356193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F29226-97B9-443E-B381-9C25A52580F9}" type="slidenum">
              <a:rPr lang="en-US" smtClean="0"/>
              <a:t>16</a:t>
            </a:fld>
            <a:endParaRPr lang="en-US"/>
          </a:p>
        </p:txBody>
      </p:sp>
      <p:pic>
        <p:nvPicPr>
          <p:cNvPr id="5" name="Picture 4"/>
          <p:cNvPicPr>
            <a:picLocks noChangeAspect="1"/>
          </p:cNvPicPr>
          <p:nvPr/>
        </p:nvPicPr>
        <p:blipFill>
          <a:blip r:embed="rId2"/>
          <a:stretch>
            <a:fillRect/>
          </a:stretch>
        </p:blipFill>
        <p:spPr>
          <a:xfrm>
            <a:off x="1332799" y="1097279"/>
            <a:ext cx="9648380" cy="4164038"/>
          </a:xfrm>
          <a:prstGeom prst="rect">
            <a:avLst/>
          </a:prstGeom>
        </p:spPr>
      </p:pic>
    </p:spTree>
    <p:extLst>
      <p:ext uri="{BB962C8B-B14F-4D97-AF65-F5344CB8AC3E}">
        <p14:creationId xmlns:p14="http://schemas.microsoft.com/office/powerpoint/2010/main" val="25586317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6590" y="291384"/>
            <a:ext cx="6288431" cy="549275"/>
          </a:xfrm>
        </p:spPr>
        <p:txBody>
          <a:bodyPr>
            <a:normAutofit fontScale="90000"/>
          </a:bodyPr>
          <a:lstStyle/>
          <a:p>
            <a:r>
              <a:rPr lang="en-US" b="1" dirty="0" smtClean="0">
                <a:solidFill>
                  <a:srgbClr val="002060"/>
                </a:solidFill>
              </a:rPr>
              <a:t>Identify these data problems</a:t>
            </a:r>
            <a:endParaRPr lang="en-US" b="1" dirty="0">
              <a:solidFill>
                <a:srgbClr val="002060"/>
              </a:solidFill>
            </a:endParaRPr>
          </a:p>
        </p:txBody>
      </p:sp>
      <p:sp>
        <p:nvSpPr>
          <p:cNvPr id="2" name="Slide Number Placeholder 1"/>
          <p:cNvSpPr>
            <a:spLocks noGrp="1"/>
          </p:cNvSpPr>
          <p:nvPr>
            <p:ph type="sldNum" sz="quarter" idx="12"/>
          </p:nvPr>
        </p:nvSpPr>
        <p:spPr/>
        <p:txBody>
          <a:bodyPr/>
          <a:lstStyle/>
          <a:p>
            <a:fld id="{90F29226-97B9-443E-B381-9C25A52580F9}" type="slidenum">
              <a:rPr lang="en-US" smtClean="0"/>
              <a:t>17</a:t>
            </a:fld>
            <a:endParaRPr lang="en-US"/>
          </a:p>
        </p:txBody>
      </p:sp>
      <p:pic>
        <p:nvPicPr>
          <p:cNvPr id="3" name="Picture 2"/>
          <p:cNvPicPr>
            <a:picLocks noChangeAspect="1"/>
          </p:cNvPicPr>
          <p:nvPr/>
        </p:nvPicPr>
        <p:blipFill>
          <a:blip r:embed="rId2"/>
          <a:stretch>
            <a:fillRect/>
          </a:stretch>
        </p:blipFill>
        <p:spPr>
          <a:xfrm>
            <a:off x="314981" y="1283237"/>
            <a:ext cx="6811650" cy="2344994"/>
          </a:xfrm>
          <a:prstGeom prst="rect">
            <a:avLst/>
          </a:prstGeom>
          <a:ln>
            <a:solidFill>
              <a:schemeClr val="accent5"/>
            </a:solidFill>
          </a:ln>
        </p:spPr>
      </p:pic>
      <p:pic>
        <p:nvPicPr>
          <p:cNvPr id="6" name="Picture 5"/>
          <p:cNvPicPr>
            <a:picLocks noChangeAspect="1"/>
          </p:cNvPicPr>
          <p:nvPr/>
        </p:nvPicPr>
        <p:blipFill>
          <a:blip r:embed="rId3"/>
          <a:stretch>
            <a:fillRect/>
          </a:stretch>
        </p:blipFill>
        <p:spPr>
          <a:xfrm>
            <a:off x="7663018" y="1978279"/>
            <a:ext cx="4036402" cy="1612337"/>
          </a:xfrm>
          <a:prstGeom prst="rect">
            <a:avLst/>
          </a:prstGeom>
          <a:ln>
            <a:solidFill>
              <a:schemeClr val="accent5"/>
            </a:solidFill>
          </a:ln>
        </p:spPr>
      </p:pic>
      <p:pic>
        <p:nvPicPr>
          <p:cNvPr id="8" name="Picture 7"/>
          <p:cNvPicPr>
            <a:picLocks noChangeAspect="1"/>
          </p:cNvPicPr>
          <p:nvPr/>
        </p:nvPicPr>
        <p:blipFill>
          <a:blip r:embed="rId4"/>
          <a:stretch>
            <a:fillRect/>
          </a:stretch>
        </p:blipFill>
        <p:spPr>
          <a:xfrm>
            <a:off x="660575" y="4216656"/>
            <a:ext cx="5177328" cy="2108814"/>
          </a:xfrm>
          <a:prstGeom prst="rect">
            <a:avLst/>
          </a:prstGeom>
          <a:ln>
            <a:solidFill>
              <a:schemeClr val="accent5"/>
            </a:solidFill>
          </a:ln>
        </p:spPr>
      </p:pic>
      <p:pic>
        <p:nvPicPr>
          <p:cNvPr id="9" name="Picture 8"/>
          <p:cNvPicPr>
            <a:picLocks noChangeAspect="1"/>
          </p:cNvPicPr>
          <p:nvPr/>
        </p:nvPicPr>
        <p:blipFill>
          <a:blip r:embed="rId5"/>
          <a:stretch>
            <a:fillRect/>
          </a:stretch>
        </p:blipFill>
        <p:spPr>
          <a:xfrm>
            <a:off x="6387433" y="4216656"/>
            <a:ext cx="5099102" cy="1582480"/>
          </a:xfrm>
          <a:prstGeom prst="rect">
            <a:avLst/>
          </a:prstGeom>
          <a:ln>
            <a:solidFill>
              <a:schemeClr val="accent5"/>
            </a:solidFill>
          </a:ln>
        </p:spPr>
      </p:pic>
    </p:spTree>
    <p:extLst>
      <p:ext uri="{BB962C8B-B14F-4D97-AF65-F5344CB8AC3E}">
        <p14:creationId xmlns:p14="http://schemas.microsoft.com/office/powerpoint/2010/main" val="102094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0F29226-97B9-443E-B381-9C25A52580F9}" type="slidenum">
              <a:rPr lang="en-US" smtClean="0"/>
              <a:t>18</a:t>
            </a:fld>
            <a:endParaRPr lang="en-US"/>
          </a:p>
        </p:txBody>
      </p:sp>
      <p:pic>
        <p:nvPicPr>
          <p:cNvPr id="4" name="Picture 3"/>
          <p:cNvPicPr>
            <a:picLocks noChangeAspect="1"/>
          </p:cNvPicPr>
          <p:nvPr/>
        </p:nvPicPr>
        <p:blipFill>
          <a:blip r:embed="rId2"/>
          <a:stretch>
            <a:fillRect/>
          </a:stretch>
        </p:blipFill>
        <p:spPr>
          <a:xfrm>
            <a:off x="440294" y="730044"/>
            <a:ext cx="6684647" cy="2671147"/>
          </a:xfrm>
          <a:prstGeom prst="rect">
            <a:avLst/>
          </a:prstGeom>
          <a:ln>
            <a:solidFill>
              <a:srgbClr val="002060"/>
            </a:solidFill>
          </a:ln>
        </p:spPr>
      </p:pic>
      <p:pic>
        <p:nvPicPr>
          <p:cNvPr id="5" name="Picture 4"/>
          <p:cNvPicPr>
            <a:picLocks noChangeAspect="1"/>
          </p:cNvPicPr>
          <p:nvPr/>
        </p:nvPicPr>
        <p:blipFill>
          <a:blip r:embed="rId3"/>
          <a:stretch>
            <a:fillRect/>
          </a:stretch>
        </p:blipFill>
        <p:spPr>
          <a:xfrm>
            <a:off x="7495561" y="1275734"/>
            <a:ext cx="4150234" cy="2125457"/>
          </a:xfrm>
          <a:prstGeom prst="rect">
            <a:avLst/>
          </a:prstGeom>
          <a:ln>
            <a:solidFill>
              <a:srgbClr val="002060"/>
            </a:solidFill>
          </a:ln>
        </p:spPr>
      </p:pic>
      <p:pic>
        <p:nvPicPr>
          <p:cNvPr id="6" name="Picture 5"/>
          <p:cNvPicPr>
            <a:picLocks noChangeAspect="1"/>
          </p:cNvPicPr>
          <p:nvPr/>
        </p:nvPicPr>
        <p:blipFill>
          <a:blip r:embed="rId4"/>
          <a:stretch>
            <a:fillRect/>
          </a:stretch>
        </p:blipFill>
        <p:spPr>
          <a:xfrm>
            <a:off x="6865754" y="3941904"/>
            <a:ext cx="4780041" cy="2140513"/>
          </a:xfrm>
          <a:prstGeom prst="rect">
            <a:avLst/>
          </a:prstGeom>
          <a:ln>
            <a:solidFill>
              <a:srgbClr val="002060"/>
            </a:solidFill>
          </a:ln>
        </p:spPr>
      </p:pic>
      <p:pic>
        <p:nvPicPr>
          <p:cNvPr id="7" name="Picture 6"/>
          <p:cNvPicPr>
            <a:picLocks noChangeAspect="1"/>
          </p:cNvPicPr>
          <p:nvPr/>
        </p:nvPicPr>
        <p:blipFill>
          <a:blip r:embed="rId5"/>
          <a:stretch>
            <a:fillRect/>
          </a:stretch>
        </p:blipFill>
        <p:spPr>
          <a:xfrm>
            <a:off x="1042680" y="3746091"/>
            <a:ext cx="5167399" cy="2532140"/>
          </a:xfrm>
          <a:prstGeom prst="rect">
            <a:avLst/>
          </a:prstGeom>
          <a:ln>
            <a:solidFill>
              <a:srgbClr val="002060"/>
            </a:solidFill>
          </a:ln>
        </p:spPr>
      </p:pic>
    </p:spTree>
    <p:extLst>
      <p:ext uri="{BB962C8B-B14F-4D97-AF65-F5344CB8AC3E}">
        <p14:creationId xmlns:p14="http://schemas.microsoft.com/office/powerpoint/2010/main" val="9432637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431324" y="4213145"/>
            <a:ext cx="4756052" cy="2518522"/>
          </a:xfrm>
          <a:prstGeom prst="rect">
            <a:avLst/>
          </a:prstGeom>
        </p:spPr>
      </p:pic>
      <p:sp>
        <p:nvSpPr>
          <p:cNvPr id="4" name="Slide Number Placeholder 3"/>
          <p:cNvSpPr>
            <a:spLocks noGrp="1"/>
          </p:cNvSpPr>
          <p:nvPr>
            <p:ph type="sldNum" sz="quarter" idx="12"/>
          </p:nvPr>
        </p:nvSpPr>
        <p:spPr/>
        <p:txBody>
          <a:bodyPr/>
          <a:lstStyle/>
          <a:p>
            <a:fld id="{90F29226-97B9-443E-B381-9C25A52580F9}" type="slidenum">
              <a:rPr lang="en-US" smtClean="0"/>
              <a:t>19</a:t>
            </a:fld>
            <a:endParaRPr lang="en-US"/>
          </a:p>
        </p:txBody>
      </p:sp>
      <p:pic>
        <p:nvPicPr>
          <p:cNvPr id="5" name="Picture 4"/>
          <p:cNvPicPr>
            <a:picLocks noChangeAspect="1"/>
          </p:cNvPicPr>
          <p:nvPr/>
        </p:nvPicPr>
        <p:blipFill rotWithShape="1">
          <a:blip r:embed="rId3"/>
          <a:srcRect r="3283" b="21847"/>
          <a:stretch/>
        </p:blipFill>
        <p:spPr>
          <a:xfrm>
            <a:off x="462722" y="245991"/>
            <a:ext cx="8552131" cy="2188503"/>
          </a:xfrm>
          <a:prstGeom prst="rect">
            <a:avLst/>
          </a:prstGeom>
          <a:ln>
            <a:solidFill>
              <a:schemeClr val="tx1"/>
            </a:solidFill>
          </a:ln>
        </p:spPr>
      </p:pic>
      <p:grpSp>
        <p:nvGrpSpPr>
          <p:cNvPr id="11" name="Group 10"/>
          <p:cNvGrpSpPr/>
          <p:nvPr/>
        </p:nvGrpSpPr>
        <p:grpSpPr>
          <a:xfrm>
            <a:off x="462722" y="2606944"/>
            <a:ext cx="8993944" cy="1359670"/>
            <a:chOff x="1637567" y="3188523"/>
            <a:chExt cx="8993944" cy="1359670"/>
          </a:xfrm>
        </p:grpSpPr>
        <p:sp>
          <p:nvSpPr>
            <p:cNvPr id="2" name="Rectangle 1"/>
            <p:cNvSpPr/>
            <p:nvPr/>
          </p:nvSpPr>
          <p:spPr>
            <a:xfrm>
              <a:off x="1637567" y="3606748"/>
              <a:ext cx="8993944" cy="523220"/>
            </a:xfrm>
            <a:prstGeom prst="rect">
              <a:avLst/>
            </a:prstGeom>
          </p:spPr>
          <p:txBody>
            <a:bodyPr wrap="square">
              <a:spAutoFit/>
            </a:bodyPr>
            <a:lstStyle/>
            <a:p>
              <a:r>
                <a:rPr lang="en-US" sz="2800" dirty="0"/>
                <a:t>Cleaning and Transforming to </a:t>
              </a:r>
              <a:r>
                <a:rPr lang="en-US" sz="2800" dirty="0" smtClean="0"/>
                <a:t>get …  </a:t>
              </a:r>
              <a:r>
                <a:rPr lang="en-US" sz="2800" dirty="0" smtClean="0">
                  <a:solidFill>
                    <a:srgbClr val="C00000"/>
                  </a:solidFill>
                </a:rPr>
                <a:t>High-quality </a:t>
              </a:r>
              <a:r>
                <a:rPr lang="en-US" sz="2800" dirty="0">
                  <a:solidFill>
                    <a:srgbClr val="C00000"/>
                  </a:solidFill>
                </a:rPr>
                <a:t>data!</a:t>
              </a:r>
            </a:p>
          </p:txBody>
        </p:sp>
        <p:sp>
          <p:nvSpPr>
            <p:cNvPr id="3" name="Rectangle 2"/>
            <p:cNvSpPr/>
            <p:nvPr/>
          </p:nvSpPr>
          <p:spPr>
            <a:xfrm>
              <a:off x="1637567" y="3188523"/>
              <a:ext cx="5167440" cy="523220"/>
            </a:xfrm>
            <a:prstGeom prst="rect">
              <a:avLst/>
            </a:prstGeom>
          </p:spPr>
          <p:txBody>
            <a:bodyPr wrap="none">
              <a:spAutoFit/>
            </a:bodyPr>
            <a:lstStyle/>
            <a:p>
              <a:r>
                <a:rPr lang="en-US" sz="2800" b="1" dirty="0">
                  <a:solidFill>
                    <a:schemeClr val="accent5">
                      <a:lumMod val="50000"/>
                    </a:schemeClr>
                  </a:solidFill>
                </a:rPr>
                <a:t>Why is Data Cleaning Important? </a:t>
              </a:r>
            </a:p>
          </p:txBody>
        </p:sp>
        <p:sp>
          <p:nvSpPr>
            <p:cNvPr id="9" name="Rectangle 8"/>
            <p:cNvSpPr/>
            <p:nvPr/>
          </p:nvSpPr>
          <p:spPr>
            <a:xfrm>
              <a:off x="1637567" y="4024973"/>
              <a:ext cx="5660845" cy="523220"/>
            </a:xfrm>
            <a:prstGeom prst="rect">
              <a:avLst/>
            </a:prstGeom>
          </p:spPr>
          <p:txBody>
            <a:bodyPr wrap="none">
              <a:spAutoFit/>
            </a:bodyPr>
            <a:lstStyle/>
            <a:p>
              <a:r>
                <a:rPr lang="it-IT" sz="2800" dirty="0"/>
                <a:t>No quality data, no quality decisions! </a:t>
              </a:r>
              <a:endParaRPr lang="en-US" sz="2800" dirty="0"/>
            </a:p>
          </p:txBody>
        </p:sp>
      </p:grpSp>
      <p:pic>
        <p:nvPicPr>
          <p:cNvPr id="10" name="Picture 9"/>
          <p:cNvPicPr>
            <a:picLocks noChangeAspect="1"/>
          </p:cNvPicPr>
          <p:nvPr/>
        </p:nvPicPr>
        <p:blipFill rotWithShape="1">
          <a:blip r:embed="rId4"/>
          <a:srcRect l="6756"/>
          <a:stretch/>
        </p:blipFill>
        <p:spPr>
          <a:xfrm>
            <a:off x="8610600" y="2613573"/>
            <a:ext cx="3427827" cy="2217494"/>
          </a:xfrm>
          <a:prstGeom prst="rect">
            <a:avLst/>
          </a:prstGeom>
          <a:ln>
            <a:solidFill>
              <a:schemeClr val="tx1"/>
            </a:solidFill>
          </a:ln>
        </p:spPr>
      </p:pic>
      <p:sp>
        <p:nvSpPr>
          <p:cNvPr id="13" name="Rectangle 12"/>
          <p:cNvSpPr/>
          <p:nvPr/>
        </p:nvSpPr>
        <p:spPr>
          <a:xfrm>
            <a:off x="469919" y="4213145"/>
            <a:ext cx="4058355" cy="461665"/>
          </a:xfrm>
          <a:prstGeom prst="rect">
            <a:avLst/>
          </a:prstGeom>
        </p:spPr>
        <p:txBody>
          <a:bodyPr wrap="none">
            <a:spAutoFit/>
          </a:bodyPr>
          <a:lstStyle/>
          <a:p>
            <a:r>
              <a:rPr lang="en-US" sz="2400" b="1" dirty="0">
                <a:solidFill>
                  <a:schemeClr val="accent5">
                    <a:lumMod val="50000"/>
                  </a:schemeClr>
                </a:solidFill>
              </a:rPr>
              <a:t>What is Data of Good Quality?</a:t>
            </a:r>
          </a:p>
        </p:txBody>
      </p:sp>
    </p:spTree>
    <p:extLst>
      <p:ext uri="{BB962C8B-B14F-4D97-AF65-F5344CB8AC3E}">
        <p14:creationId xmlns:p14="http://schemas.microsoft.com/office/powerpoint/2010/main" val="17073453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41849" y="7693"/>
            <a:ext cx="5281246" cy="934464"/>
          </a:xfrm>
        </p:spPr>
        <p:txBody>
          <a:bodyPr>
            <a:normAutofit/>
          </a:bodyPr>
          <a:lstStyle/>
          <a:p>
            <a:r>
              <a:rPr lang="en-US" sz="3600" b="1" dirty="0" smtClean="0">
                <a:solidFill>
                  <a:schemeClr val="accent5">
                    <a:lumMod val="50000"/>
                  </a:schemeClr>
                </a:solidFill>
              </a:rPr>
              <a:t>What You Have Done</a:t>
            </a:r>
            <a:endParaRPr lang="en-US" sz="3600" b="1" dirty="0">
              <a:solidFill>
                <a:schemeClr val="accent5">
                  <a:lumMod val="50000"/>
                </a:schemeClr>
              </a:solidFill>
            </a:endParaRPr>
          </a:p>
        </p:txBody>
      </p:sp>
      <p:sp>
        <p:nvSpPr>
          <p:cNvPr id="4" name="Content Placeholder 3"/>
          <p:cNvSpPr>
            <a:spLocks noGrp="1"/>
          </p:cNvSpPr>
          <p:nvPr>
            <p:ph sz="half" idx="1"/>
          </p:nvPr>
        </p:nvSpPr>
        <p:spPr>
          <a:xfrm>
            <a:off x="289560" y="5536922"/>
            <a:ext cx="4985825" cy="1360442"/>
          </a:xfrm>
        </p:spPr>
        <p:txBody>
          <a:bodyPr>
            <a:normAutofit/>
          </a:bodyPr>
          <a:lstStyle/>
          <a:p>
            <a:pPr>
              <a:spcBef>
                <a:spcPts val="0"/>
              </a:spcBef>
            </a:pPr>
            <a:r>
              <a:rPr lang="en-US" sz="2400" dirty="0" err="1"/>
              <a:t>download.file</a:t>
            </a:r>
            <a:r>
              <a:rPr lang="en-US" sz="2400" dirty="0"/>
              <a:t>() to download a file from the </a:t>
            </a:r>
            <a:r>
              <a:rPr lang="en-US" sz="2400" dirty="0" smtClean="0"/>
              <a:t>Internet.</a:t>
            </a:r>
          </a:p>
          <a:p>
            <a:pPr>
              <a:spcBef>
                <a:spcPts val="0"/>
              </a:spcBef>
            </a:pPr>
            <a:r>
              <a:rPr lang="en-US" sz="2400" dirty="0" err="1" smtClean="0"/>
              <a:t>read.table</a:t>
            </a:r>
            <a:r>
              <a:rPr lang="en-US" sz="2400" dirty="0" smtClean="0"/>
              <a:t> reads </a:t>
            </a:r>
            <a:r>
              <a:rPr lang="en-US" sz="2400" dirty="0"/>
              <a:t>all data into RAM</a:t>
            </a:r>
          </a:p>
        </p:txBody>
      </p:sp>
      <p:pic>
        <p:nvPicPr>
          <p:cNvPr id="6" name="Picture 5"/>
          <p:cNvPicPr>
            <a:picLocks noChangeAspect="1"/>
          </p:cNvPicPr>
          <p:nvPr/>
        </p:nvPicPr>
        <p:blipFill rotWithShape="1">
          <a:blip r:embed="rId2"/>
          <a:srcRect l="9282" t="10366" r="8564" b="18096"/>
          <a:stretch/>
        </p:blipFill>
        <p:spPr>
          <a:xfrm>
            <a:off x="506438" y="1069145"/>
            <a:ext cx="3738680" cy="434078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9458129" y="767193"/>
            <a:ext cx="2443233" cy="369332"/>
          </a:xfrm>
          <a:prstGeom prst="rect">
            <a:avLst/>
          </a:prstGeom>
          <a:solidFill>
            <a:schemeClr val="accent4">
              <a:lumMod val="40000"/>
              <a:lumOff val="60000"/>
            </a:schemeClr>
          </a:solidFill>
        </p:spPr>
        <p:txBody>
          <a:bodyPr wrap="none">
            <a:spAutoFit/>
          </a:bodyPr>
          <a:lstStyle/>
          <a:p>
            <a:r>
              <a:rPr lang="en-US" dirty="0" err="1"/>
              <a:t>install.packages</a:t>
            </a:r>
            <a:r>
              <a:rPr lang="en-US" dirty="0"/>
              <a:t>("</a:t>
            </a:r>
            <a:r>
              <a:rPr lang="en-US" dirty="0" err="1"/>
              <a:t>rjson</a:t>
            </a:r>
            <a:r>
              <a:rPr lang="en-US" dirty="0"/>
              <a:t>")</a:t>
            </a:r>
          </a:p>
        </p:txBody>
      </p:sp>
      <p:sp>
        <p:nvSpPr>
          <p:cNvPr id="8" name="Rectangle 7"/>
          <p:cNvSpPr/>
          <p:nvPr/>
        </p:nvSpPr>
        <p:spPr>
          <a:xfrm>
            <a:off x="4570942" y="168617"/>
            <a:ext cx="7207158" cy="1015663"/>
          </a:xfrm>
          <a:prstGeom prst="rect">
            <a:avLst/>
          </a:prstGeom>
        </p:spPr>
        <p:txBody>
          <a:bodyPr wrap="square">
            <a:spAutoFit/>
          </a:bodyPr>
          <a:lstStyle/>
          <a:p>
            <a:r>
              <a:rPr lang="en-US" sz="2000" b="1" dirty="0"/>
              <a:t>JSON file </a:t>
            </a:r>
            <a:r>
              <a:rPr lang="en-US" sz="2000" dirty="0"/>
              <a:t>stores data as text in </a:t>
            </a:r>
            <a:r>
              <a:rPr lang="en-US" sz="2000" b="1" dirty="0">
                <a:solidFill>
                  <a:srgbClr val="C00000"/>
                </a:solidFill>
              </a:rPr>
              <a:t>human-readable format</a:t>
            </a:r>
            <a:r>
              <a:rPr lang="en-US" sz="2000" dirty="0"/>
              <a:t>. </a:t>
            </a:r>
            <a:endParaRPr lang="en-US" sz="2000" dirty="0" smtClean="0"/>
          </a:p>
          <a:p>
            <a:r>
              <a:rPr lang="en-US" sz="2000" dirty="0" err="1" smtClean="0"/>
              <a:t>Json</a:t>
            </a:r>
            <a:r>
              <a:rPr lang="en-US" sz="2000" dirty="0" smtClean="0"/>
              <a:t> </a:t>
            </a:r>
            <a:r>
              <a:rPr lang="en-US" sz="2000" dirty="0"/>
              <a:t>stands for </a:t>
            </a:r>
            <a:r>
              <a:rPr lang="en-US" sz="2000" b="1" dirty="0"/>
              <a:t>JavaScript Object Notation</a:t>
            </a:r>
            <a:r>
              <a:rPr lang="en-US" sz="2000" dirty="0"/>
              <a:t>. </a:t>
            </a:r>
            <a:endParaRPr lang="en-US" sz="2000" dirty="0" smtClean="0"/>
          </a:p>
          <a:p>
            <a:r>
              <a:rPr lang="en-US" sz="2000" dirty="0" smtClean="0"/>
              <a:t>R </a:t>
            </a:r>
            <a:r>
              <a:rPr lang="en-US" sz="2000" dirty="0"/>
              <a:t>can read JSON files using the </a:t>
            </a:r>
            <a:r>
              <a:rPr lang="en-US" sz="2000" dirty="0" err="1"/>
              <a:t>rjson</a:t>
            </a:r>
            <a:r>
              <a:rPr lang="en-US" sz="2000" dirty="0"/>
              <a:t> package.</a:t>
            </a:r>
          </a:p>
        </p:txBody>
      </p:sp>
      <p:sp>
        <p:nvSpPr>
          <p:cNvPr id="9" name="Rectangle 8"/>
          <p:cNvSpPr/>
          <p:nvPr/>
        </p:nvSpPr>
        <p:spPr>
          <a:xfrm>
            <a:off x="4697552" y="1399307"/>
            <a:ext cx="7080548" cy="1323439"/>
          </a:xfrm>
          <a:prstGeom prst="rect">
            <a:avLst/>
          </a:prstGeom>
        </p:spPr>
        <p:txBody>
          <a:bodyPr wrap="square">
            <a:spAutoFit/>
          </a:bodyPr>
          <a:lstStyle/>
          <a:p>
            <a:r>
              <a:rPr lang="en-US" sz="2000" b="1" dirty="0"/>
              <a:t>Create a JSON file </a:t>
            </a:r>
            <a:r>
              <a:rPr lang="en-US" sz="2000" dirty="0"/>
              <a:t>by copying the below data into a text editor like notepad. Save the file with a .</a:t>
            </a:r>
            <a:r>
              <a:rPr lang="en-US" sz="2000" dirty="0" err="1"/>
              <a:t>json</a:t>
            </a:r>
            <a:r>
              <a:rPr lang="en-US" sz="2000" dirty="0"/>
              <a:t> extension and choosing the file type as all files</a:t>
            </a:r>
            <a:r>
              <a:rPr lang="en-US" sz="2000" dirty="0" smtClean="0"/>
              <a:t>(*.*).</a:t>
            </a:r>
          </a:p>
          <a:p>
            <a:endParaRPr lang="en-US" sz="2000" dirty="0"/>
          </a:p>
        </p:txBody>
      </p:sp>
      <p:pic>
        <p:nvPicPr>
          <p:cNvPr id="10" name="Picture 9"/>
          <p:cNvPicPr>
            <a:picLocks noChangeAspect="1"/>
          </p:cNvPicPr>
          <p:nvPr/>
        </p:nvPicPr>
        <p:blipFill rotWithShape="1">
          <a:blip r:embed="rId3"/>
          <a:srcRect l="26502" t="32933" r="28736" b="47259"/>
          <a:stretch/>
        </p:blipFill>
        <p:spPr>
          <a:xfrm>
            <a:off x="5325814" y="2486019"/>
            <a:ext cx="5824024" cy="1448973"/>
          </a:xfrm>
          <a:prstGeom prst="rect">
            <a:avLst/>
          </a:prstGeom>
        </p:spPr>
      </p:pic>
      <p:sp>
        <p:nvSpPr>
          <p:cNvPr id="11" name="Rectangle 10"/>
          <p:cNvSpPr/>
          <p:nvPr/>
        </p:nvSpPr>
        <p:spPr>
          <a:xfrm>
            <a:off x="4825335" y="3970437"/>
            <a:ext cx="6824982" cy="1015663"/>
          </a:xfrm>
          <a:prstGeom prst="rect">
            <a:avLst/>
          </a:prstGeom>
        </p:spPr>
        <p:txBody>
          <a:bodyPr wrap="square">
            <a:spAutoFit/>
          </a:bodyPr>
          <a:lstStyle/>
          <a:p>
            <a:r>
              <a:rPr lang="en-US" sz="2000" b="1" dirty="0"/>
              <a:t>Read the JSON File</a:t>
            </a:r>
          </a:p>
          <a:p>
            <a:r>
              <a:rPr lang="en-US" sz="2000" dirty="0"/>
              <a:t>The JSON file is read by R using the function from JSON(). It is stored as a list in R.</a:t>
            </a:r>
          </a:p>
        </p:txBody>
      </p:sp>
      <p:pic>
        <p:nvPicPr>
          <p:cNvPr id="12" name="Picture 11"/>
          <p:cNvPicPr>
            <a:picLocks noChangeAspect="1"/>
          </p:cNvPicPr>
          <p:nvPr/>
        </p:nvPicPr>
        <p:blipFill rotWithShape="1">
          <a:blip r:embed="rId4"/>
          <a:srcRect l="26394" t="57356" r="37061" b="23413"/>
          <a:stretch/>
        </p:blipFill>
        <p:spPr>
          <a:xfrm>
            <a:off x="5563772" y="4986100"/>
            <a:ext cx="5394960" cy="1596143"/>
          </a:xfrm>
          <a:prstGeom prst="rect">
            <a:avLst/>
          </a:prstGeom>
        </p:spPr>
      </p:pic>
      <p:sp>
        <p:nvSpPr>
          <p:cNvPr id="13" name="Rectangle 12"/>
          <p:cNvSpPr/>
          <p:nvPr/>
        </p:nvSpPr>
        <p:spPr>
          <a:xfrm>
            <a:off x="5233182" y="6524566"/>
            <a:ext cx="5008935" cy="369332"/>
          </a:xfrm>
          <a:prstGeom prst="rect">
            <a:avLst/>
          </a:prstGeom>
        </p:spPr>
        <p:txBody>
          <a:bodyPr wrap="none">
            <a:spAutoFit/>
          </a:bodyPr>
          <a:lstStyle/>
          <a:p>
            <a:r>
              <a:rPr lang="en-US" dirty="0">
                <a:hlinkClick r:id="rId5"/>
              </a:rPr>
              <a:t>https://</a:t>
            </a:r>
            <a:r>
              <a:rPr lang="en-US" dirty="0" smtClean="0">
                <a:hlinkClick r:id="rId5"/>
              </a:rPr>
              <a:t>www.tutorialspoint.com/r/r_json_files.htm</a:t>
            </a:r>
            <a:r>
              <a:rPr lang="en-US" dirty="0" smtClean="0"/>
              <a:t> </a:t>
            </a:r>
            <a:endParaRPr lang="en-US" dirty="0"/>
          </a:p>
        </p:txBody>
      </p:sp>
      <p:sp>
        <p:nvSpPr>
          <p:cNvPr id="2" name="Slide Number Placeholder 1"/>
          <p:cNvSpPr>
            <a:spLocks noGrp="1"/>
          </p:cNvSpPr>
          <p:nvPr>
            <p:ph type="sldNum" sz="quarter" idx="12"/>
          </p:nvPr>
        </p:nvSpPr>
        <p:spPr/>
        <p:txBody>
          <a:bodyPr/>
          <a:lstStyle/>
          <a:p>
            <a:fld id="{90F29226-97B9-443E-B381-9C25A52580F9}" type="slidenum">
              <a:rPr lang="en-US" smtClean="0"/>
              <a:t>2</a:t>
            </a:fld>
            <a:endParaRPr lang="en-US" dirty="0"/>
          </a:p>
        </p:txBody>
      </p:sp>
    </p:spTree>
    <p:extLst>
      <p:ext uri="{BB962C8B-B14F-4D97-AF65-F5344CB8AC3E}">
        <p14:creationId xmlns:p14="http://schemas.microsoft.com/office/powerpoint/2010/main" val="944512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0F29226-97B9-443E-B381-9C25A52580F9}" type="slidenum">
              <a:rPr lang="en-US" smtClean="0"/>
              <a:t>20</a:t>
            </a:fld>
            <a:endParaRPr lang="en-US"/>
          </a:p>
        </p:txBody>
      </p:sp>
      <p:sp>
        <p:nvSpPr>
          <p:cNvPr id="3" name="Rectangle 2"/>
          <p:cNvSpPr/>
          <p:nvPr/>
        </p:nvSpPr>
        <p:spPr>
          <a:xfrm>
            <a:off x="154743" y="236026"/>
            <a:ext cx="11760591" cy="584775"/>
          </a:xfrm>
          <a:prstGeom prst="rect">
            <a:avLst/>
          </a:prstGeom>
        </p:spPr>
        <p:txBody>
          <a:bodyPr wrap="square">
            <a:spAutoFit/>
          </a:bodyPr>
          <a:lstStyle/>
          <a:p>
            <a:r>
              <a:rPr lang="en-US" sz="3200" b="1" dirty="0" smtClean="0">
                <a:solidFill>
                  <a:srgbClr val="002060"/>
                </a:solidFill>
              </a:rPr>
              <a:t>Data Quality Standard - </a:t>
            </a:r>
            <a:r>
              <a:rPr lang="en-US" sz="3200" b="1" dirty="0">
                <a:solidFill>
                  <a:srgbClr val="002060"/>
                </a:solidFill>
              </a:rPr>
              <a:t>composed of </a:t>
            </a:r>
            <a:r>
              <a:rPr lang="en-US" sz="3200" b="1" dirty="0" smtClean="0">
                <a:solidFill>
                  <a:srgbClr val="002060"/>
                </a:solidFill>
              </a:rPr>
              <a:t>5 </a:t>
            </a:r>
            <a:r>
              <a:rPr lang="en-US" sz="3200" b="1" dirty="0">
                <a:solidFill>
                  <a:srgbClr val="002060"/>
                </a:solidFill>
              </a:rPr>
              <a:t>dimensions of data quality</a:t>
            </a:r>
          </a:p>
        </p:txBody>
      </p:sp>
      <p:pic>
        <p:nvPicPr>
          <p:cNvPr id="4" name="Picture 3"/>
          <p:cNvPicPr/>
          <p:nvPr/>
        </p:nvPicPr>
        <p:blipFill>
          <a:blip r:embed="rId2"/>
          <a:stretch>
            <a:fillRect/>
          </a:stretch>
        </p:blipFill>
        <p:spPr>
          <a:xfrm>
            <a:off x="1091418" y="820801"/>
            <a:ext cx="8890782" cy="3010485"/>
          </a:xfrm>
          <a:prstGeom prst="rect">
            <a:avLst/>
          </a:prstGeom>
        </p:spPr>
      </p:pic>
      <p:sp>
        <p:nvSpPr>
          <p:cNvPr id="6" name="Rectangle 5"/>
          <p:cNvSpPr/>
          <p:nvPr/>
        </p:nvSpPr>
        <p:spPr>
          <a:xfrm>
            <a:off x="318868" y="3954396"/>
            <a:ext cx="6096000" cy="923330"/>
          </a:xfrm>
          <a:prstGeom prst="rect">
            <a:avLst/>
          </a:prstGeom>
        </p:spPr>
        <p:txBody>
          <a:bodyPr>
            <a:spAutoFit/>
          </a:bodyPr>
          <a:lstStyle/>
          <a:p>
            <a:r>
              <a:rPr lang="en-US" b="1" dirty="0">
                <a:solidFill>
                  <a:srgbClr val="7030A0"/>
                </a:solidFill>
              </a:rPr>
              <a:t>Availability</a:t>
            </a:r>
            <a:r>
              <a:rPr lang="en-US" b="1" dirty="0"/>
              <a:t> </a:t>
            </a:r>
            <a:r>
              <a:rPr lang="en-US" dirty="0"/>
              <a:t>is defined as the degree of convenience for users to obtain data and related information, which is divided into the three elements of accessibility, authorization, and timeliness.</a:t>
            </a:r>
          </a:p>
        </p:txBody>
      </p:sp>
      <p:sp>
        <p:nvSpPr>
          <p:cNvPr id="7" name="Rectangle 6"/>
          <p:cNvSpPr/>
          <p:nvPr/>
        </p:nvSpPr>
        <p:spPr>
          <a:xfrm>
            <a:off x="318868" y="5000836"/>
            <a:ext cx="6096000" cy="923330"/>
          </a:xfrm>
          <a:prstGeom prst="rect">
            <a:avLst/>
          </a:prstGeom>
        </p:spPr>
        <p:txBody>
          <a:bodyPr>
            <a:spAutoFit/>
          </a:bodyPr>
          <a:lstStyle/>
          <a:p>
            <a:r>
              <a:rPr lang="en-US" b="1" dirty="0" smtClean="0">
                <a:solidFill>
                  <a:srgbClr val="C00000"/>
                </a:solidFill>
              </a:rPr>
              <a:t>Usability </a:t>
            </a:r>
            <a:r>
              <a:rPr lang="en-US" dirty="0"/>
              <a:t>means whether the data are useful and meet users’ needs, including data definition/documentation, reliability, and metadata. </a:t>
            </a:r>
          </a:p>
        </p:txBody>
      </p:sp>
      <p:sp>
        <p:nvSpPr>
          <p:cNvPr id="8" name="Rectangle 7"/>
          <p:cNvSpPr/>
          <p:nvPr/>
        </p:nvSpPr>
        <p:spPr>
          <a:xfrm>
            <a:off x="318867" y="5934670"/>
            <a:ext cx="6236677" cy="923330"/>
          </a:xfrm>
          <a:prstGeom prst="rect">
            <a:avLst/>
          </a:prstGeom>
        </p:spPr>
        <p:txBody>
          <a:bodyPr wrap="square">
            <a:spAutoFit/>
          </a:bodyPr>
          <a:lstStyle/>
          <a:p>
            <a:r>
              <a:rPr lang="en-US" b="1" dirty="0">
                <a:solidFill>
                  <a:schemeClr val="accent6">
                    <a:lumMod val="50000"/>
                  </a:schemeClr>
                </a:solidFill>
              </a:rPr>
              <a:t>Reliability</a:t>
            </a:r>
            <a:r>
              <a:rPr lang="en-US" dirty="0"/>
              <a:t> refers to whether we can trust the data; this consists of accuracy, consistency, completeness, adequacy, and auditability elements.</a:t>
            </a:r>
          </a:p>
        </p:txBody>
      </p:sp>
      <p:sp>
        <p:nvSpPr>
          <p:cNvPr id="9" name="Rectangle 8"/>
          <p:cNvSpPr/>
          <p:nvPr/>
        </p:nvSpPr>
        <p:spPr>
          <a:xfrm>
            <a:off x="6414868" y="4021203"/>
            <a:ext cx="6096000" cy="923330"/>
          </a:xfrm>
          <a:prstGeom prst="rect">
            <a:avLst/>
          </a:prstGeom>
        </p:spPr>
        <p:txBody>
          <a:bodyPr>
            <a:spAutoFit/>
          </a:bodyPr>
          <a:lstStyle/>
          <a:p>
            <a:r>
              <a:rPr lang="en-US" b="1" dirty="0">
                <a:solidFill>
                  <a:srgbClr val="0070C0"/>
                </a:solidFill>
              </a:rPr>
              <a:t>Relevance</a:t>
            </a:r>
            <a:r>
              <a:rPr lang="en-US" dirty="0">
                <a:solidFill>
                  <a:srgbClr val="0070C0"/>
                </a:solidFill>
              </a:rPr>
              <a:t> </a:t>
            </a:r>
            <a:r>
              <a:rPr lang="en-US" dirty="0"/>
              <a:t>is used to describe the degree of correlation between data content and users’ expectations or demands; adaptability is its quality </a:t>
            </a:r>
            <a:r>
              <a:rPr lang="en-US" dirty="0" smtClean="0"/>
              <a:t>element.</a:t>
            </a:r>
            <a:endParaRPr lang="en-US" dirty="0"/>
          </a:p>
        </p:txBody>
      </p:sp>
      <p:sp>
        <p:nvSpPr>
          <p:cNvPr id="10" name="Rectangle 9"/>
          <p:cNvSpPr/>
          <p:nvPr/>
        </p:nvSpPr>
        <p:spPr>
          <a:xfrm>
            <a:off x="6414868" y="5117945"/>
            <a:ext cx="5613009" cy="923330"/>
          </a:xfrm>
          <a:prstGeom prst="rect">
            <a:avLst/>
          </a:prstGeom>
        </p:spPr>
        <p:txBody>
          <a:bodyPr wrap="square">
            <a:spAutoFit/>
          </a:bodyPr>
          <a:lstStyle/>
          <a:p>
            <a:r>
              <a:rPr lang="en-US" b="1" dirty="0">
                <a:solidFill>
                  <a:schemeClr val="accent2"/>
                </a:solidFill>
              </a:rPr>
              <a:t>Presentation</a:t>
            </a:r>
            <a:r>
              <a:rPr lang="en-US" dirty="0"/>
              <a:t> quality refers to a valid description method for the data, which allows users to fully understand the data. Its dimensions are readability and structure.</a:t>
            </a:r>
          </a:p>
        </p:txBody>
      </p:sp>
      <p:sp>
        <p:nvSpPr>
          <p:cNvPr id="11" name="Rectangle 10"/>
          <p:cNvSpPr/>
          <p:nvPr/>
        </p:nvSpPr>
        <p:spPr>
          <a:xfrm>
            <a:off x="6546733" y="6311138"/>
            <a:ext cx="4127733" cy="276999"/>
          </a:xfrm>
          <a:prstGeom prst="rect">
            <a:avLst/>
          </a:prstGeom>
        </p:spPr>
        <p:txBody>
          <a:bodyPr wrap="none">
            <a:spAutoFit/>
          </a:bodyPr>
          <a:lstStyle/>
          <a:p>
            <a:r>
              <a:rPr lang="en-US" sz="1200" dirty="0">
                <a:hlinkClick r:id="rId3"/>
              </a:rPr>
              <a:t>https://datascience.codata.org/articles/10.5334/dsj-2015-002</a:t>
            </a:r>
            <a:r>
              <a:rPr lang="en-US" sz="1200" dirty="0" smtClean="0">
                <a:hlinkClick r:id="rId3"/>
              </a:rPr>
              <a:t>/</a:t>
            </a:r>
            <a:r>
              <a:rPr lang="en-US" sz="1200" dirty="0" smtClean="0"/>
              <a:t> </a:t>
            </a:r>
            <a:endParaRPr lang="en-US" sz="1200" dirty="0"/>
          </a:p>
        </p:txBody>
      </p:sp>
    </p:spTree>
    <p:extLst>
      <p:ext uri="{BB962C8B-B14F-4D97-AF65-F5344CB8AC3E}">
        <p14:creationId xmlns:p14="http://schemas.microsoft.com/office/powerpoint/2010/main" val="2587704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0F29226-97B9-443E-B381-9C25A52580F9}" type="slidenum">
              <a:rPr lang="en-US" smtClean="0"/>
              <a:t>21</a:t>
            </a:fld>
            <a:endParaRPr lang="en-US"/>
          </a:p>
        </p:txBody>
      </p:sp>
      <p:pic>
        <p:nvPicPr>
          <p:cNvPr id="3" name="Picture 2"/>
          <p:cNvPicPr>
            <a:picLocks noChangeAspect="1"/>
          </p:cNvPicPr>
          <p:nvPr/>
        </p:nvPicPr>
        <p:blipFill>
          <a:blip r:embed="rId2"/>
          <a:stretch>
            <a:fillRect/>
          </a:stretch>
        </p:blipFill>
        <p:spPr>
          <a:xfrm>
            <a:off x="2631830" y="170769"/>
            <a:ext cx="5978770" cy="4008275"/>
          </a:xfrm>
          <a:prstGeom prst="rect">
            <a:avLst/>
          </a:prstGeom>
          <a:ln>
            <a:solidFill>
              <a:srgbClr val="002060"/>
            </a:solidFill>
          </a:ln>
        </p:spPr>
      </p:pic>
      <p:pic>
        <p:nvPicPr>
          <p:cNvPr id="4" name="Picture 3"/>
          <p:cNvPicPr>
            <a:picLocks noChangeAspect="1"/>
          </p:cNvPicPr>
          <p:nvPr/>
        </p:nvPicPr>
        <p:blipFill>
          <a:blip r:embed="rId3"/>
          <a:stretch>
            <a:fillRect/>
          </a:stretch>
        </p:blipFill>
        <p:spPr>
          <a:xfrm>
            <a:off x="2631830" y="4483100"/>
            <a:ext cx="5943600" cy="2238375"/>
          </a:xfrm>
          <a:prstGeom prst="rect">
            <a:avLst/>
          </a:prstGeom>
          <a:ln>
            <a:solidFill>
              <a:srgbClr val="002060"/>
            </a:solidFill>
          </a:ln>
        </p:spPr>
      </p:pic>
    </p:spTree>
    <p:extLst>
      <p:ext uri="{BB962C8B-B14F-4D97-AF65-F5344CB8AC3E}">
        <p14:creationId xmlns:p14="http://schemas.microsoft.com/office/powerpoint/2010/main" val="3897150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0F29226-97B9-443E-B381-9C25A52580F9}" type="slidenum">
              <a:rPr lang="en-US" smtClean="0"/>
              <a:t>22</a:t>
            </a:fld>
            <a:endParaRPr lang="en-US"/>
          </a:p>
        </p:txBody>
      </p:sp>
      <p:pic>
        <p:nvPicPr>
          <p:cNvPr id="3" name="Picture 2"/>
          <p:cNvPicPr>
            <a:picLocks noChangeAspect="1"/>
          </p:cNvPicPr>
          <p:nvPr/>
        </p:nvPicPr>
        <p:blipFill>
          <a:blip r:embed="rId2"/>
          <a:stretch>
            <a:fillRect/>
          </a:stretch>
        </p:blipFill>
        <p:spPr>
          <a:xfrm>
            <a:off x="165001" y="216950"/>
            <a:ext cx="6376475" cy="4538669"/>
          </a:xfrm>
          <a:prstGeom prst="rect">
            <a:avLst/>
          </a:prstGeom>
        </p:spPr>
      </p:pic>
      <p:pic>
        <p:nvPicPr>
          <p:cNvPr id="4" name="Picture 3"/>
          <p:cNvPicPr>
            <a:picLocks noChangeAspect="1"/>
          </p:cNvPicPr>
          <p:nvPr/>
        </p:nvPicPr>
        <p:blipFill>
          <a:blip r:embed="rId3"/>
          <a:stretch>
            <a:fillRect/>
          </a:stretch>
        </p:blipFill>
        <p:spPr>
          <a:xfrm>
            <a:off x="6792058" y="2191483"/>
            <a:ext cx="5219700" cy="3600450"/>
          </a:xfrm>
          <a:prstGeom prst="rect">
            <a:avLst/>
          </a:prstGeom>
        </p:spPr>
      </p:pic>
    </p:spTree>
    <p:extLst>
      <p:ext uri="{BB962C8B-B14F-4D97-AF65-F5344CB8AC3E}">
        <p14:creationId xmlns:p14="http://schemas.microsoft.com/office/powerpoint/2010/main" val="33509886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0F29226-97B9-443E-B381-9C25A52580F9}" type="slidenum">
              <a:rPr lang="en-US" smtClean="0"/>
              <a:t>23</a:t>
            </a:fld>
            <a:endParaRPr lang="en-US"/>
          </a:p>
        </p:txBody>
      </p:sp>
      <p:pic>
        <p:nvPicPr>
          <p:cNvPr id="3" name="Picture 2"/>
          <p:cNvPicPr>
            <a:picLocks noChangeAspect="1"/>
          </p:cNvPicPr>
          <p:nvPr/>
        </p:nvPicPr>
        <p:blipFill>
          <a:blip r:embed="rId2"/>
          <a:stretch>
            <a:fillRect/>
          </a:stretch>
        </p:blipFill>
        <p:spPr>
          <a:xfrm>
            <a:off x="1719435" y="376946"/>
            <a:ext cx="8507737" cy="6344529"/>
          </a:xfrm>
          <a:prstGeom prst="rect">
            <a:avLst/>
          </a:prstGeom>
        </p:spPr>
      </p:pic>
    </p:spTree>
    <p:extLst>
      <p:ext uri="{BB962C8B-B14F-4D97-AF65-F5344CB8AC3E}">
        <p14:creationId xmlns:p14="http://schemas.microsoft.com/office/powerpoint/2010/main" val="13261694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F29226-97B9-443E-B381-9C25A52580F9}" type="slidenum">
              <a:rPr lang="en-US" smtClean="0"/>
              <a:t>24</a:t>
            </a:fld>
            <a:endParaRPr lang="en-US"/>
          </a:p>
        </p:txBody>
      </p:sp>
      <p:grpSp>
        <p:nvGrpSpPr>
          <p:cNvPr id="2" name="Group 1"/>
          <p:cNvGrpSpPr/>
          <p:nvPr/>
        </p:nvGrpSpPr>
        <p:grpSpPr>
          <a:xfrm>
            <a:off x="1767326" y="2278966"/>
            <a:ext cx="5801092" cy="4454532"/>
            <a:chOff x="2018007" y="1386497"/>
            <a:chExt cx="6068236" cy="4633621"/>
          </a:xfrm>
        </p:grpSpPr>
        <p:pic>
          <p:nvPicPr>
            <p:cNvPr id="6" name="Picture 5"/>
            <p:cNvPicPr>
              <a:picLocks noChangeAspect="1"/>
            </p:cNvPicPr>
            <p:nvPr/>
          </p:nvPicPr>
          <p:blipFill>
            <a:blip r:embed="rId2"/>
            <a:stretch>
              <a:fillRect/>
            </a:stretch>
          </p:blipFill>
          <p:spPr>
            <a:xfrm>
              <a:off x="4537082" y="2470957"/>
              <a:ext cx="3549161" cy="3549161"/>
            </a:xfrm>
            <a:prstGeom prst="rect">
              <a:avLst/>
            </a:prstGeom>
          </p:spPr>
        </p:pic>
        <p:sp>
          <p:nvSpPr>
            <p:cNvPr id="7" name="Oval Callout 6"/>
            <p:cNvSpPr/>
            <p:nvPr/>
          </p:nvSpPr>
          <p:spPr>
            <a:xfrm>
              <a:off x="2018007" y="1386497"/>
              <a:ext cx="3739954" cy="1561514"/>
            </a:xfrm>
            <a:prstGeom prst="wedgeEllipseCallout">
              <a:avLst>
                <a:gd name="adj1" fmla="val 43488"/>
                <a:gd name="adj2" fmla="val 96734"/>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05240" y="1690200"/>
              <a:ext cx="3547888" cy="992466"/>
            </a:xfrm>
            <a:prstGeom prst="rect">
              <a:avLst/>
            </a:prstGeom>
          </p:spPr>
          <p:txBody>
            <a:bodyPr wrap="none">
              <a:spAutoFit/>
            </a:bodyPr>
            <a:lstStyle/>
            <a:p>
              <a:r>
                <a:rPr lang="en-US" sz="2800" dirty="0">
                  <a:solidFill>
                    <a:schemeClr val="accent5">
                      <a:lumMod val="50000"/>
                    </a:schemeClr>
                  </a:solidFill>
                </a:rPr>
                <a:t>“Your </a:t>
              </a:r>
              <a:r>
                <a:rPr lang="en-US" sz="2800" b="1" dirty="0">
                  <a:solidFill>
                    <a:schemeClr val="accent5">
                      <a:lumMod val="50000"/>
                    </a:schemeClr>
                  </a:solidFill>
                </a:rPr>
                <a:t>results</a:t>
              </a:r>
              <a:r>
                <a:rPr lang="en-US" sz="2800" dirty="0">
                  <a:solidFill>
                    <a:schemeClr val="accent5">
                      <a:lumMod val="50000"/>
                    </a:schemeClr>
                  </a:solidFill>
                </a:rPr>
                <a:t> are only </a:t>
              </a:r>
              <a:endParaRPr lang="en-US" sz="2800" dirty="0" smtClean="0">
                <a:solidFill>
                  <a:schemeClr val="accent5">
                    <a:lumMod val="50000"/>
                  </a:schemeClr>
                </a:solidFill>
              </a:endParaRPr>
            </a:p>
            <a:p>
              <a:r>
                <a:rPr lang="en-US" sz="2800" dirty="0" smtClean="0">
                  <a:solidFill>
                    <a:schemeClr val="accent5">
                      <a:lumMod val="50000"/>
                    </a:schemeClr>
                  </a:solidFill>
                </a:rPr>
                <a:t>as </a:t>
              </a:r>
              <a:r>
                <a:rPr lang="en-US" sz="2800" dirty="0">
                  <a:solidFill>
                    <a:schemeClr val="accent5">
                      <a:lumMod val="50000"/>
                    </a:schemeClr>
                  </a:solidFill>
                </a:rPr>
                <a:t>good as your data.”</a:t>
              </a:r>
            </a:p>
          </p:txBody>
        </p:sp>
      </p:grpSp>
      <p:sp>
        <p:nvSpPr>
          <p:cNvPr id="3" name="Rectangle 2"/>
          <p:cNvSpPr/>
          <p:nvPr/>
        </p:nvSpPr>
        <p:spPr>
          <a:xfrm>
            <a:off x="7568418" y="3011108"/>
            <a:ext cx="3863356" cy="954107"/>
          </a:xfrm>
          <a:prstGeom prst="rect">
            <a:avLst/>
          </a:prstGeom>
        </p:spPr>
        <p:txBody>
          <a:bodyPr wrap="square">
            <a:spAutoFit/>
          </a:bodyPr>
          <a:lstStyle/>
          <a:p>
            <a:r>
              <a:rPr lang="en-US" sz="2800" dirty="0"/>
              <a:t>“Torture the data, and it will </a:t>
            </a:r>
            <a:r>
              <a:rPr lang="en-US" sz="2800" dirty="0" smtClean="0"/>
              <a:t>confess </a:t>
            </a:r>
            <a:r>
              <a:rPr lang="en-US" sz="2800" dirty="0"/>
              <a:t>to anything.” </a:t>
            </a:r>
          </a:p>
        </p:txBody>
      </p:sp>
      <p:sp>
        <p:nvSpPr>
          <p:cNvPr id="8" name="Rectangle 7"/>
          <p:cNvSpPr/>
          <p:nvPr/>
        </p:nvSpPr>
        <p:spPr>
          <a:xfrm>
            <a:off x="7713785" y="4540468"/>
            <a:ext cx="3788898" cy="1815882"/>
          </a:xfrm>
          <a:prstGeom prst="rect">
            <a:avLst/>
          </a:prstGeom>
        </p:spPr>
        <p:txBody>
          <a:bodyPr wrap="square">
            <a:spAutoFit/>
          </a:bodyPr>
          <a:lstStyle/>
          <a:p>
            <a:r>
              <a:rPr lang="en-US" sz="2800" dirty="0"/>
              <a:t>“Errors using inadequate data are much less than those using no data at all.”</a:t>
            </a:r>
          </a:p>
        </p:txBody>
      </p:sp>
      <p:pic>
        <p:nvPicPr>
          <p:cNvPr id="9" name="Picture 8"/>
          <p:cNvPicPr>
            <a:picLocks noChangeAspect="1"/>
          </p:cNvPicPr>
          <p:nvPr/>
        </p:nvPicPr>
        <p:blipFill>
          <a:blip r:embed="rId3"/>
          <a:stretch>
            <a:fillRect/>
          </a:stretch>
        </p:blipFill>
        <p:spPr>
          <a:xfrm>
            <a:off x="182654" y="129086"/>
            <a:ext cx="3190218" cy="1970790"/>
          </a:xfrm>
          <a:prstGeom prst="rect">
            <a:avLst/>
          </a:prstGeom>
        </p:spPr>
      </p:pic>
      <p:pic>
        <p:nvPicPr>
          <p:cNvPr id="10" name="Picture 9"/>
          <p:cNvPicPr>
            <a:picLocks noChangeAspect="1"/>
          </p:cNvPicPr>
          <p:nvPr/>
        </p:nvPicPr>
        <p:blipFill>
          <a:blip r:embed="rId4"/>
          <a:stretch>
            <a:fillRect/>
          </a:stretch>
        </p:blipFill>
        <p:spPr>
          <a:xfrm>
            <a:off x="6435383" y="803097"/>
            <a:ext cx="5067300" cy="1428750"/>
          </a:xfrm>
          <a:prstGeom prst="rect">
            <a:avLst/>
          </a:prstGeom>
        </p:spPr>
      </p:pic>
      <p:pic>
        <p:nvPicPr>
          <p:cNvPr id="11" name="Picture 10"/>
          <p:cNvPicPr>
            <a:picLocks noChangeAspect="1"/>
          </p:cNvPicPr>
          <p:nvPr/>
        </p:nvPicPr>
        <p:blipFill>
          <a:blip r:embed="rId5"/>
          <a:stretch>
            <a:fillRect/>
          </a:stretch>
        </p:blipFill>
        <p:spPr>
          <a:xfrm>
            <a:off x="918112" y="5809904"/>
            <a:ext cx="3581206" cy="743701"/>
          </a:xfrm>
          <a:prstGeom prst="rect">
            <a:avLst/>
          </a:prstGeom>
        </p:spPr>
      </p:pic>
      <p:pic>
        <p:nvPicPr>
          <p:cNvPr id="12" name="Picture 11"/>
          <p:cNvPicPr>
            <a:picLocks noChangeAspect="1"/>
          </p:cNvPicPr>
          <p:nvPr/>
        </p:nvPicPr>
        <p:blipFill>
          <a:blip r:embed="rId6"/>
          <a:stretch>
            <a:fillRect/>
          </a:stretch>
        </p:blipFill>
        <p:spPr>
          <a:xfrm>
            <a:off x="1241928" y="4390547"/>
            <a:ext cx="2860891" cy="936973"/>
          </a:xfrm>
          <a:prstGeom prst="rect">
            <a:avLst/>
          </a:prstGeom>
        </p:spPr>
      </p:pic>
    </p:spTree>
    <p:extLst>
      <p:ext uri="{BB962C8B-B14F-4D97-AF65-F5344CB8AC3E}">
        <p14:creationId xmlns:p14="http://schemas.microsoft.com/office/powerpoint/2010/main" val="1532984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448"/>
            <a:ext cx="10515600" cy="1325563"/>
          </a:xfrm>
        </p:spPr>
        <p:txBody>
          <a:bodyPr/>
          <a:lstStyle/>
          <a:p>
            <a:pPr algn="ctr"/>
            <a:r>
              <a:rPr lang="en-US" b="1" dirty="0" smtClean="0">
                <a:solidFill>
                  <a:srgbClr val="002060"/>
                </a:solidFill>
              </a:rPr>
              <a:t>Tasks in Data Preparation / Data </a:t>
            </a:r>
            <a:r>
              <a:rPr lang="en-US" b="1" dirty="0" err="1" smtClean="0">
                <a:solidFill>
                  <a:srgbClr val="002060"/>
                </a:solidFill>
              </a:rPr>
              <a:t>PreProcessing</a:t>
            </a:r>
            <a:endParaRPr lang="en-US" b="1" dirty="0">
              <a:solidFill>
                <a:srgbClr val="002060"/>
              </a:solidFill>
            </a:endParaRPr>
          </a:p>
        </p:txBody>
      </p:sp>
      <p:sp>
        <p:nvSpPr>
          <p:cNvPr id="3" name="Content Placeholder 2"/>
          <p:cNvSpPr>
            <a:spLocks noGrp="1"/>
          </p:cNvSpPr>
          <p:nvPr>
            <p:ph idx="1"/>
          </p:nvPr>
        </p:nvSpPr>
        <p:spPr>
          <a:xfrm>
            <a:off x="838200" y="1825625"/>
            <a:ext cx="10515600" cy="3330991"/>
          </a:xfrm>
        </p:spPr>
        <p:txBody>
          <a:bodyPr>
            <a:normAutofit/>
          </a:bodyPr>
          <a:lstStyle/>
          <a:p>
            <a:pPr algn="just"/>
            <a:r>
              <a:rPr lang="en-US" b="1" dirty="0"/>
              <a:t>Data </a:t>
            </a:r>
            <a:r>
              <a:rPr lang="en-US" b="1" dirty="0" smtClean="0"/>
              <a:t>cleaning </a:t>
            </a:r>
            <a:r>
              <a:rPr lang="en-US" dirty="0" smtClean="0"/>
              <a:t>- Fill </a:t>
            </a:r>
            <a:r>
              <a:rPr lang="en-US" dirty="0"/>
              <a:t>in missing values, smooth noisy data, identify or remove outliers, and resolve inconsistencies</a:t>
            </a:r>
          </a:p>
          <a:p>
            <a:pPr algn="just"/>
            <a:r>
              <a:rPr lang="en-US" b="1" dirty="0"/>
              <a:t>Data </a:t>
            </a:r>
            <a:r>
              <a:rPr lang="en-US" b="1" dirty="0" smtClean="0"/>
              <a:t>integration </a:t>
            </a:r>
            <a:r>
              <a:rPr lang="en-US" dirty="0" smtClean="0"/>
              <a:t>- Integration </a:t>
            </a:r>
            <a:r>
              <a:rPr lang="en-US" dirty="0"/>
              <a:t>of multiple databases, data cubes, or files</a:t>
            </a:r>
          </a:p>
          <a:p>
            <a:pPr algn="just"/>
            <a:r>
              <a:rPr lang="en-US" b="1" dirty="0"/>
              <a:t>Data </a:t>
            </a:r>
            <a:r>
              <a:rPr lang="en-US" b="1" dirty="0" smtClean="0"/>
              <a:t>transformation </a:t>
            </a:r>
            <a:r>
              <a:rPr lang="en-US" dirty="0" smtClean="0"/>
              <a:t>- Normalization </a:t>
            </a:r>
            <a:r>
              <a:rPr lang="en-US" dirty="0"/>
              <a:t>and aggregation</a:t>
            </a:r>
          </a:p>
          <a:p>
            <a:pPr algn="just"/>
            <a:r>
              <a:rPr lang="en-US" b="1" dirty="0"/>
              <a:t>Data </a:t>
            </a:r>
            <a:r>
              <a:rPr lang="en-US" b="1" dirty="0" smtClean="0"/>
              <a:t>reduction </a:t>
            </a:r>
            <a:r>
              <a:rPr lang="en-US" dirty="0" smtClean="0"/>
              <a:t>- Obtains </a:t>
            </a:r>
            <a:r>
              <a:rPr lang="en-US" dirty="0"/>
              <a:t>reduced representation in volume but produces the same or similar analytical results</a:t>
            </a:r>
          </a:p>
          <a:p>
            <a:endParaRPr lang="en-US" dirty="0"/>
          </a:p>
        </p:txBody>
      </p:sp>
      <p:sp>
        <p:nvSpPr>
          <p:cNvPr id="4" name="Slide Number Placeholder 3"/>
          <p:cNvSpPr>
            <a:spLocks noGrp="1"/>
          </p:cNvSpPr>
          <p:nvPr>
            <p:ph type="sldNum" sz="quarter" idx="12"/>
          </p:nvPr>
        </p:nvSpPr>
        <p:spPr/>
        <p:txBody>
          <a:bodyPr/>
          <a:lstStyle/>
          <a:p>
            <a:fld id="{90F29226-97B9-443E-B381-9C25A52580F9}" type="slidenum">
              <a:rPr lang="en-US" smtClean="0"/>
              <a:t>25</a:t>
            </a:fld>
            <a:endParaRPr lang="en-US"/>
          </a:p>
        </p:txBody>
      </p:sp>
    </p:spTree>
    <p:extLst>
      <p:ext uri="{BB962C8B-B14F-4D97-AF65-F5344CB8AC3E}">
        <p14:creationId xmlns:p14="http://schemas.microsoft.com/office/powerpoint/2010/main" val="781465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082806"/>
          </a:xfrm>
        </p:spPr>
        <p:txBody>
          <a:bodyPr>
            <a:normAutofit/>
          </a:bodyPr>
          <a:lstStyle/>
          <a:p>
            <a:pPr marL="0" indent="0" algn="just">
              <a:buNone/>
            </a:pPr>
            <a:r>
              <a:rPr lang="en-US" b="1" dirty="0">
                <a:solidFill>
                  <a:srgbClr val="222222"/>
                </a:solidFill>
                <a:latin typeface="Arial" panose="020B0604020202020204" pitchFamily="34" charset="0"/>
              </a:rPr>
              <a:t>Data cleansing</a:t>
            </a:r>
            <a:r>
              <a:rPr lang="en-US" dirty="0">
                <a:solidFill>
                  <a:srgbClr val="222222"/>
                </a:solidFill>
                <a:latin typeface="Arial" panose="020B0604020202020204" pitchFamily="34" charset="0"/>
              </a:rPr>
              <a:t> or </a:t>
            </a:r>
            <a:r>
              <a:rPr lang="en-US" b="1" dirty="0">
                <a:solidFill>
                  <a:srgbClr val="222222"/>
                </a:solidFill>
                <a:latin typeface="Arial" panose="020B0604020202020204" pitchFamily="34" charset="0"/>
              </a:rPr>
              <a:t>data cleaning</a:t>
            </a:r>
            <a:r>
              <a:rPr lang="en-US" dirty="0">
                <a:solidFill>
                  <a:srgbClr val="222222"/>
                </a:solidFill>
                <a:latin typeface="Arial" panose="020B0604020202020204" pitchFamily="34" charset="0"/>
              </a:rPr>
              <a:t> is the process of detecting and correcting (or removing) corrupt or inaccurate </a:t>
            </a:r>
            <a:r>
              <a:rPr lang="en-US" dirty="0">
                <a:solidFill>
                  <a:srgbClr val="0B0080"/>
                </a:solidFill>
                <a:latin typeface="Arial" panose="020B0604020202020204" pitchFamily="34" charset="0"/>
                <a:hlinkClick r:id="rId2" tooltip="Storage record"/>
              </a:rPr>
              <a:t>records</a:t>
            </a:r>
            <a:r>
              <a:rPr lang="en-US" dirty="0">
                <a:solidFill>
                  <a:srgbClr val="222222"/>
                </a:solidFill>
                <a:latin typeface="Arial" panose="020B0604020202020204" pitchFamily="34" charset="0"/>
              </a:rPr>
              <a:t> from a record set, </a:t>
            </a:r>
            <a:r>
              <a:rPr lang="en-US" dirty="0">
                <a:solidFill>
                  <a:srgbClr val="0B0080"/>
                </a:solidFill>
                <a:latin typeface="Arial" panose="020B0604020202020204" pitchFamily="34" charset="0"/>
                <a:hlinkClick r:id="rId3" tooltip="Table (database)"/>
              </a:rPr>
              <a:t>table</a:t>
            </a:r>
            <a:r>
              <a:rPr lang="en-US" dirty="0">
                <a:solidFill>
                  <a:srgbClr val="222222"/>
                </a:solidFill>
                <a:latin typeface="Arial" panose="020B0604020202020204" pitchFamily="34" charset="0"/>
              </a:rPr>
              <a:t>, or </a:t>
            </a:r>
            <a:r>
              <a:rPr lang="en-US" dirty="0">
                <a:solidFill>
                  <a:srgbClr val="0B0080"/>
                </a:solidFill>
                <a:latin typeface="Arial" panose="020B0604020202020204" pitchFamily="34" charset="0"/>
                <a:hlinkClick r:id="rId4" tooltip="Database"/>
              </a:rPr>
              <a:t>database</a:t>
            </a:r>
            <a:r>
              <a:rPr lang="en-US" dirty="0">
                <a:solidFill>
                  <a:srgbClr val="222222"/>
                </a:solidFill>
                <a:latin typeface="Arial" panose="020B0604020202020204" pitchFamily="34" charset="0"/>
              </a:rPr>
              <a:t> and refers to identifying incomplete, incorrect, inaccurate or irrelevant parts of the data and then replacing, modifying, or deleting the </a:t>
            </a:r>
            <a:r>
              <a:rPr lang="en-US" dirty="0">
                <a:solidFill>
                  <a:srgbClr val="0B0080"/>
                </a:solidFill>
                <a:latin typeface="Arial" panose="020B0604020202020204" pitchFamily="34" charset="0"/>
                <a:hlinkClick r:id="rId5" tooltip="Dirty data"/>
              </a:rPr>
              <a:t>dirty</a:t>
            </a:r>
            <a:r>
              <a:rPr lang="en-US" dirty="0">
                <a:solidFill>
                  <a:srgbClr val="222222"/>
                </a:solidFill>
                <a:latin typeface="Arial" panose="020B0604020202020204" pitchFamily="34" charset="0"/>
              </a:rPr>
              <a:t> or coarse data</a:t>
            </a:r>
            <a:r>
              <a:rPr lang="en-US" dirty="0" smtClean="0">
                <a:solidFill>
                  <a:srgbClr val="222222"/>
                </a:solidFill>
                <a:latin typeface="Arial" panose="020B0604020202020204" pitchFamily="34" charset="0"/>
              </a:rPr>
              <a:t>.</a:t>
            </a:r>
            <a:endParaRPr lang="en-US" baseline="30000" dirty="0">
              <a:solidFill>
                <a:srgbClr val="0B0080"/>
              </a:solidFill>
              <a:latin typeface="Arial" panose="020B0604020202020204" pitchFamily="34" charset="0"/>
            </a:endParaRPr>
          </a:p>
          <a:p>
            <a:pPr marL="0" indent="0" algn="just">
              <a:buNone/>
            </a:pPr>
            <a:r>
              <a:rPr lang="en-US" dirty="0" smtClean="0">
                <a:solidFill>
                  <a:srgbClr val="222222"/>
                </a:solidFill>
                <a:latin typeface="Arial" panose="020B0604020202020204" pitchFamily="34" charset="0"/>
              </a:rPr>
              <a:t>Data </a:t>
            </a:r>
            <a:r>
              <a:rPr lang="en-US" dirty="0">
                <a:solidFill>
                  <a:srgbClr val="222222"/>
                </a:solidFill>
                <a:latin typeface="Arial" panose="020B0604020202020204" pitchFamily="34" charset="0"/>
              </a:rPr>
              <a:t>cleansing may be performed </a:t>
            </a:r>
            <a:r>
              <a:rPr lang="en-US" dirty="0" smtClean="0">
                <a:solidFill>
                  <a:srgbClr val="0B0080"/>
                </a:solidFill>
                <a:latin typeface="Arial" panose="020B0604020202020204" pitchFamily="34" charset="0"/>
                <a:hlinkClick r:id="rId6" tooltip="Interactively"/>
              </a:rPr>
              <a:t>interactively</a:t>
            </a:r>
            <a:r>
              <a:rPr lang="en-US" dirty="0" smtClean="0">
                <a:solidFill>
                  <a:srgbClr val="0B0080"/>
                </a:solidFill>
                <a:latin typeface="Arial" panose="020B0604020202020204" pitchFamily="34" charset="0"/>
              </a:rPr>
              <a:t> </a:t>
            </a:r>
            <a:r>
              <a:rPr lang="en-US" dirty="0" smtClean="0">
                <a:solidFill>
                  <a:srgbClr val="222222"/>
                </a:solidFill>
                <a:latin typeface="Arial" panose="020B0604020202020204" pitchFamily="34" charset="0"/>
              </a:rPr>
              <a:t>with</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7" tooltip="Data wrangling"/>
              </a:rPr>
              <a:t>data wrangling</a:t>
            </a:r>
            <a:r>
              <a:rPr lang="en-US" dirty="0">
                <a:solidFill>
                  <a:srgbClr val="222222"/>
                </a:solidFill>
                <a:latin typeface="Arial" panose="020B0604020202020204" pitchFamily="34" charset="0"/>
              </a:rPr>
              <a:t> tools, or as </a:t>
            </a:r>
            <a:r>
              <a:rPr lang="en-US" dirty="0">
                <a:solidFill>
                  <a:srgbClr val="0B0080"/>
                </a:solidFill>
                <a:latin typeface="Arial" panose="020B0604020202020204" pitchFamily="34" charset="0"/>
                <a:hlinkClick r:id="rId8" tooltip="Batch processing"/>
              </a:rPr>
              <a:t>batch processing</a:t>
            </a:r>
            <a:r>
              <a:rPr lang="en-US" dirty="0">
                <a:solidFill>
                  <a:srgbClr val="222222"/>
                </a:solidFill>
                <a:latin typeface="Arial" panose="020B0604020202020204" pitchFamily="34" charset="0"/>
              </a:rPr>
              <a:t> through </a:t>
            </a:r>
            <a:r>
              <a:rPr lang="en-US" dirty="0">
                <a:solidFill>
                  <a:srgbClr val="0B0080"/>
                </a:solidFill>
                <a:latin typeface="Arial" panose="020B0604020202020204" pitchFamily="34" charset="0"/>
                <a:hlinkClick r:id="rId9" tooltip="Script (computing)"/>
              </a:rPr>
              <a:t>scripting</a:t>
            </a:r>
            <a:r>
              <a:rPr lang="en-US" dirty="0" smtClean="0">
                <a:solidFill>
                  <a:srgbClr val="222222"/>
                </a:solidFill>
                <a:latin typeface="Arial" panose="020B0604020202020204" pitchFamily="34" charset="0"/>
              </a:rPr>
              <a:t>.</a:t>
            </a:r>
          </a:p>
          <a:p>
            <a:pPr marL="0" indent="0" algn="r">
              <a:buNone/>
            </a:pPr>
            <a:r>
              <a:rPr lang="en-US" dirty="0" smtClean="0">
                <a:solidFill>
                  <a:srgbClr val="222222"/>
                </a:solidFill>
                <a:latin typeface="Arial" panose="020B0604020202020204" pitchFamily="34" charset="0"/>
              </a:rPr>
              <a:t>Wikipedia</a:t>
            </a:r>
            <a:endParaRPr lang="en-US" dirty="0"/>
          </a:p>
        </p:txBody>
      </p:sp>
      <p:sp>
        <p:nvSpPr>
          <p:cNvPr id="4" name="Slide Number Placeholder 3"/>
          <p:cNvSpPr>
            <a:spLocks noGrp="1"/>
          </p:cNvSpPr>
          <p:nvPr>
            <p:ph type="sldNum" sz="quarter" idx="12"/>
          </p:nvPr>
        </p:nvSpPr>
        <p:spPr/>
        <p:txBody>
          <a:bodyPr/>
          <a:lstStyle/>
          <a:p>
            <a:fld id="{90F29226-97B9-443E-B381-9C25A52580F9}" type="slidenum">
              <a:rPr lang="en-US" smtClean="0"/>
              <a:t>26</a:t>
            </a:fld>
            <a:endParaRPr lang="en-US"/>
          </a:p>
        </p:txBody>
      </p:sp>
    </p:spTree>
    <p:extLst>
      <p:ext uri="{BB962C8B-B14F-4D97-AF65-F5344CB8AC3E}">
        <p14:creationId xmlns:p14="http://schemas.microsoft.com/office/powerpoint/2010/main" val="1616572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2088298"/>
            <a:ext cx="10866120" cy="2751522"/>
          </a:xfrm>
          <a:prstGeom prst="rect">
            <a:avLst/>
          </a:prstGeom>
        </p:spPr>
        <p:txBody>
          <a:bodyPr wrap="square">
            <a:spAutoFit/>
          </a:bodyPr>
          <a:lstStyle/>
          <a:p>
            <a:pPr lvl="0" defTabSz="457200">
              <a:spcBef>
                <a:spcPct val="20000"/>
              </a:spcBef>
            </a:pPr>
            <a:r>
              <a:rPr lang="en-US" sz="3200" dirty="0">
                <a:solidFill>
                  <a:prstClr val="black"/>
                </a:solidFill>
                <a:latin typeface="Arial" panose="020B0604020202020204" pitchFamily="34" charset="0"/>
                <a:cs typeface="Arial" panose="020B0604020202020204" pitchFamily="34" charset="0"/>
              </a:rPr>
              <a:t>“In our experience, the tasks of exploratory data mining and data cleaning constitute </a:t>
            </a:r>
            <a:r>
              <a:rPr lang="en-US" sz="3200" b="1" dirty="0">
                <a:solidFill>
                  <a:srgbClr val="FF0000"/>
                </a:solidFill>
                <a:latin typeface="Arial" panose="020B0604020202020204" pitchFamily="34" charset="0"/>
                <a:cs typeface="Arial" panose="020B0604020202020204" pitchFamily="34" charset="0"/>
              </a:rPr>
              <a:t>80%</a:t>
            </a:r>
            <a:r>
              <a:rPr lang="en-US" sz="3200" dirty="0">
                <a:solidFill>
                  <a:srgbClr val="FF0000"/>
                </a:solidFill>
                <a:latin typeface="Arial" panose="020B0604020202020204" pitchFamily="34" charset="0"/>
                <a:cs typeface="Arial" panose="020B0604020202020204" pitchFamily="34" charset="0"/>
              </a:rPr>
              <a:t> of the effort </a:t>
            </a:r>
            <a:r>
              <a:rPr lang="en-US" sz="3200" dirty="0">
                <a:solidFill>
                  <a:prstClr val="black"/>
                </a:solidFill>
                <a:latin typeface="Arial" panose="020B0604020202020204" pitchFamily="34" charset="0"/>
                <a:cs typeface="Arial" panose="020B0604020202020204" pitchFamily="34" charset="0"/>
              </a:rPr>
              <a:t>that determines 80% of the value of the ultimate data.” </a:t>
            </a:r>
          </a:p>
          <a:p>
            <a:pPr lvl="0" algn="r" defTabSz="457200">
              <a:spcBef>
                <a:spcPct val="20000"/>
              </a:spcBef>
            </a:pPr>
            <a:r>
              <a:rPr lang="en-US" sz="3200" dirty="0">
                <a:solidFill>
                  <a:prstClr val="black"/>
                </a:solidFill>
                <a:latin typeface="Arial" panose="020B0604020202020204" pitchFamily="34" charset="0"/>
                <a:cs typeface="Arial" panose="020B0604020202020204" pitchFamily="34" charset="0"/>
              </a:rPr>
              <a:t>T. </a:t>
            </a:r>
            <a:r>
              <a:rPr lang="en-US" sz="3200" dirty="0" err="1">
                <a:solidFill>
                  <a:prstClr val="black"/>
                </a:solidFill>
                <a:latin typeface="Arial" panose="020B0604020202020204" pitchFamily="34" charset="0"/>
                <a:cs typeface="Arial" panose="020B0604020202020204" pitchFamily="34" charset="0"/>
              </a:rPr>
              <a:t>Dasu</a:t>
            </a:r>
            <a:r>
              <a:rPr lang="en-US" sz="3200" dirty="0">
                <a:solidFill>
                  <a:prstClr val="black"/>
                </a:solidFill>
                <a:latin typeface="Arial" panose="020B0604020202020204" pitchFamily="34" charset="0"/>
                <a:cs typeface="Arial" panose="020B0604020202020204" pitchFamily="34" charset="0"/>
              </a:rPr>
              <a:t> and T. Johnson </a:t>
            </a:r>
          </a:p>
          <a:p>
            <a:pPr lvl="0" algn="r" defTabSz="457200">
              <a:spcBef>
                <a:spcPct val="20000"/>
              </a:spcBef>
            </a:pPr>
            <a:r>
              <a:rPr lang="en-US" sz="3200" dirty="0">
                <a:solidFill>
                  <a:prstClr val="black"/>
                </a:solidFill>
                <a:latin typeface="Arial" panose="020B0604020202020204" pitchFamily="34" charset="0"/>
                <a:cs typeface="Arial" panose="020B0604020202020204" pitchFamily="34" charset="0"/>
              </a:rPr>
              <a:t>Authors of Exploratory Data Mining </a:t>
            </a:r>
          </a:p>
        </p:txBody>
      </p:sp>
      <p:sp>
        <p:nvSpPr>
          <p:cNvPr id="3" name="Title 2"/>
          <p:cNvSpPr>
            <a:spLocks noGrp="1"/>
          </p:cNvSpPr>
          <p:nvPr>
            <p:ph type="title"/>
          </p:nvPr>
        </p:nvSpPr>
        <p:spPr>
          <a:xfrm>
            <a:off x="838200" y="0"/>
            <a:ext cx="10515600" cy="1325563"/>
          </a:xfrm>
        </p:spPr>
        <p:txBody>
          <a:bodyPr/>
          <a:lstStyle/>
          <a:p>
            <a:pPr algn="ctr"/>
            <a:r>
              <a:rPr lang="en-US" b="1" dirty="0" smtClean="0">
                <a:solidFill>
                  <a:srgbClr val="002060"/>
                </a:solidFill>
              </a:rPr>
              <a:t>Data Cleaning</a:t>
            </a:r>
            <a:endParaRPr lang="en-US" b="1" dirty="0">
              <a:solidFill>
                <a:srgbClr val="002060"/>
              </a:solidFill>
            </a:endParaRPr>
          </a:p>
        </p:txBody>
      </p:sp>
      <p:sp>
        <p:nvSpPr>
          <p:cNvPr id="4" name="Rectangle 3"/>
          <p:cNvSpPr/>
          <p:nvPr/>
        </p:nvSpPr>
        <p:spPr>
          <a:xfrm>
            <a:off x="838200" y="1325563"/>
            <a:ext cx="9670366" cy="535531"/>
          </a:xfrm>
          <a:prstGeom prst="rect">
            <a:avLst/>
          </a:prstGeom>
          <a:solidFill>
            <a:schemeClr val="accent5">
              <a:lumMod val="20000"/>
              <a:lumOff val="80000"/>
            </a:schemeClr>
          </a:solidFill>
        </p:spPr>
        <p:txBody>
          <a:bodyPr wrap="square">
            <a:spAutoFit/>
          </a:bodyPr>
          <a:lstStyle/>
          <a:p>
            <a:pPr lvl="0">
              <a:lnSpc>
                <a:spcPct val="90000"/>
              </a:lnSpc>
              <a:spcBef>
                <a:spcPts val="1000"/>
              </a:spcBef>
            </a:pPr>
            <a:r>
              <a:rPr lang="en-US" sz="3200" b="1" dirty="0">
                <a:solidFill>
                  <a:prstClr val="black"/>
                </a:solidFill>
              </a:rPr>
              <a:t>Data cleaning </a:t>
            </a:r>
            <a:r>
              <a:rPr lang="en-US" sz="3200" dirty="0">
                <a:solidFill>
                  <a:prstClr val="black"/>
                </a:solidFill>
              </a:rPr>
              <a:t>is an important skill for data </a:t>
            </a:r>
            <a:r>
              <a:rPr lang="en-US" sz="3200" dirty="0" smtClean="0">
                <a:solidFill>
                  <a:prstClr val="black"/>
                </a:solidFill>
              </a:rPr>
              <a:t>scientist.</a:t>
            </a:r>
            <a:endParaRPr lang="en-US" sz="3200" dirty="0">
              <a:solidFill>
                <a:prstClr val="black"/>
              </a:solidFill>
            </a:endParaRPr>
          </a:p>
        </p:txBody>
      </p:sp>
      <p:sp>
        <p:nvSpPr>
          <p:cNvPr id="5" name="Slide Number Placeholder 4"/>
          <p:cNvSpPr>
            <a:spLocks noGrp="1"/>
          </p:cNvSpPr>
          <p:nvPr>
            <p:ph type="sldNum" sz="quarter" idx="12"/>
          </p:nvPr>
        </p:nvSpPr>
        <p:spPr/>
        <p:txBody>
          <a:bodyPr/>
          <a:lstStyle/>
          <a:p>
            <a:fld id="{90F29226-97B9-443E-B381-9C25A52580F9}" type="slidenum">
              <a:rPr lang="en-US" smtClean="0"/>
              <a:t>27</a:t>
            </a:fld>
            <a:endParaRPr lang="en-US"/>
          </a:p>
        </p:txBody>
      </p:sp>
    </p:spTree>
    <p:extLst>
      <p:ext uri="{BB962C8B-B14F-4D97-AF65-F5344CB8AC3E}">
        <p14:creationId xmlns:p14="http://schemas.microsoft.com/office/powerpoint/2010/main" val="11994791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258" t="13125" r="41386" b="28413"/>
          <a:stretch/>
        </p:blipFill>
        <p:spPr>
          <a:xfrm>
            <a:off x="323558" y="253219"/>
            <a:ext cx="5325042" cy="4003691"/>
          </a:xfrm>
          <a:prstGeom prst="rect">
            <a:avLst/>
          </a:prstGeom>
          <a:ln>
            <a:solidFill>
              <a:schemeClr val="accent2"/>
            </a:solidFill>
          </a:ln>
        </p:spPr>
      </p:pic>
      <p:sp>
        <p:nvSpPr>
          <p:cNvPr id="5" name="Rectangle 4"/>
          <p:cNvSpPr/>
          <p:nvPr/>
        </p:nvSpPr>
        <p:spPr>
          <a:xfrm>
            <a:off x="5947364" y="140677"/>
            <a:ext cx="2207207" cy="523220"/>
          </a:xfrm>
          <a:prstGeom prst="rect">
            <a:avLst/>
          </a:prstGeom>
          <a:noFill/>
        </p:spPr>
        <p:txBody>
          <a:bodyPr wrap="none" lIns="91440" tIns="45720" rIns="91440" bIns="45720">
            <a:spAutoFit/>
          </a:bodyPr>
          <a:lstStyle/>
          <a:p>
            <a:pPr algn="ctr"/>
            <a:r>
              <a:rPr lang="en-US" sz="2800" b="1" dirty="0" smtClean="0">
                <a:ln w="22225">
                  <a:solidFill>
                    <a:schemeClr val="accent2"/>
                  </a:solidFill>
                  <a:prstDash val="solid"/>
                </a:ln>
                <a:solidFill>
                  <a:srgbClr val="FF0000"/>
                </a:solidFill>
              </a:rPr>
              <a:t>Data cleaning</a:t>
            </a:r>
            <a:endParaRPr lang="en-US" sz="2800" b="1" dirty="0">
              <a:ln w="22225">
                <a:solidFill>
                  <a:schemeClr val="accent2"/>
                </a:solidFill>
                <a:prstDash val="solid"/>
              </a:ln>
              <a:solidFill>
                <a:srgbClr val="FF0000"/>
              </a:solidFill>
            </a:endParaRPr>
          </a:p>
        </p:txBody>
      </p:sp>
      <p:sp>
        <p:nvSpPr>
          <p:cNvPr id="6" name="Rectangle 5"/>
          <p:cNvSpPr/>
          <p:nvPr/>
        </p:nvSpPr>
        <p:spPr>
          <a:xfrm>
            <a:off x="5958089" y="551355"/>
            <a:ext cx="2349874" cy="523220"/>
          </a:xfrm>
          <a:prstGeom prst="rect">
            <a:avLst/>
          </a:prstGeom>
        </p:spPr>
        <p:txBody>
          <a:bodyPr wrap="none">
            <a:spAutoFit/>
          </a:bodyPr>
          <a:lstStyle/>
          <a:p>
            <a:pPr lvl="0" algn="ctr"/>
            <a:r>
              <a:rPr lang="en-US" sz="2800" b="1" dirty="0">
                <a:ln w="22225">
                  <a:solidFill>
                    <a:schemeClr val="accent2">
                      <a:lumMod val="75000"/>
                    </a:schemeClr>
                  </a:solidFill>
                  <a:prstDash val="solid"/>
                </a:ln>
                <a:solidFill>
                  <a:srgbClr val="FFFF00"/>
                </a:solidFill>
              </a:rPr>
              <a:t>Data </a:t>
            </a:r>
            <a:r>
              <a:rPr lang="en-US" sz="2800" b="1" dirty="0" smtClean="0">
                <a:ln w="22225">
                  <a:solidFill>
                    <a:schemeClr val="accent2">
                      <a:lumMod val="75000"/>
                    </a:schemeClr>
                  </a:solidFill>
                  <a:prstDash val="solid"/>
                </a:ln>
                <a:solidFill>
                  <a:srgbClr val="FFFF00"/>
                </a:solidFill>
              </a:rPr>
              <a:t>cleansing</a:t>
            </a:r>
            <a:endParaRPr lang="en-US" sz="2800" b="1" dirty="0">
              <a:ln w="22225">
                <a:solidFill>
                  <a:schemeClr val="accent2">
                    <a:lumMod val="75000"/>
                  </a:schemeClr>
                </a:solidFill>
                <a:prstDash val="solid"/>
              </a:ln>
              <a:solidFill>
                <a:srgbClr val="FFFF00"/>
              </a:solidFill>
            </a:endParaRPr>
          </a:p>
        </p:txBody>
      </p:sp>
      <p:sp>
        <p:nvSpPr>
          <p:cNvPr id="7" name="Rectangle 6"/>
          <p:cNvSpPr/>
          <p:nvPr/>
        </p:nvSpPr>
        <p:spPr>
          <a:xfrm>
            <a:off x="5958089" y="962033"/>
            <a:ext cx="2263313" cy="523220"/>
          </a:xfrm>
          <a:prstGeom prst="rect">
            <a:avLst/>
          </a:prstGeom>
        </p:spPr>
        <p:txBody>
          <a:bodyPr wrap="none">
            <a:spAutoFit/>
          </a:bodyPr>
          <a:lstStyle/>
          <a:p>
            <a:pPr lvl="0" algn="ctr"/>
            <a:r>
              <a:rPr lang="en-US" sz="2800" b="1" dirty="0">
                <a:ln w="22225">
                  <a:solidFill>
                    <a:srgbClr val="7030A0"/>
                  </a:solidFill>
                  <a:prstDash val="solid"/>
                </a:ln>
                <a:solidFill>
                  <a:srgbClr val="7030A0"/>
                </a:solidFill>
              </a:rPr>
              <a:t>Data </a:t>
            </a:r>
            <a:r>
              <a:rPr lang="en-US" sz="2800" b="1" dirty="0" smtClean="0">
                <a:ln w="22225">
                  <a:solidFill>
                    <a:srgbClr val="7030A0"/>
                  </a:solidFill>
                  <a:prstDash val="solid"/>
                </a:ln>
                <a:solidFill>
                  <a:srgbClr val="7030A0"/>
                </a:solidFill>
              </a:rPr>
              <a:t>munging</a:t>
            </a:r>
            <a:endParaRPr lang="en-US" sz="2800" b="1" dirty="0">
              <a:ln w="22225">
                <a:solidFill>
                  <a:srgbClr val="7030A0"/>
                </a:solidFill>
                <a:prstDash val="solid"/>
              </a:ln>
              <a:solidFill>
                <a:srgbClr val="7030A0"/>
              </a:solidFill>
            </a:endParaRPr>
          </a:p>
        </p:txBody>
      </p:sp>
      <p:sp>
        <p:nvSpPr>
          <p:cNvPr id="8" name="Rectangle 7"/>
          <p:cNvSpPr/>
          <p:nvPr/>
        </p:nvSpPr>
        <p:spPr>
          <a:xfrm>
            <a:off x="5958089" y="1391980"/>
            <a:ext cx="2433358" cy="523220"/>
          </a:xfrm>
          <a:prstGeom prst="rect">
            <a:avLst/>
          </a:prstGeom>
        </p:spPr>
        <p:txBody>
          <a:bodyPr wrap="none">
            <a:spAutoFit/>
          </a:bodyPr>
          <a:lstStyle/>
          <a:p>
            <a:pPr lvl="0" algn="ctr"/>
            <a:r>
              <a:rPr lang="en-US" sz="2800" b="1" dirty="0">
                <a:ln w="22225">
                  <a:solidFill>
                    <a:schemeClr val="accent6"/>
                  </a:solidFill>
                  <a:prstDash val="solid"/>
                </a:ln>
                <a:solidFill>
                  <a:srgbClr val="92D050"/>
                </a:solidFill>
              </a:rPr>
              <a:t>Data </a:t>
            </a:r>
            <a:r>
              <a:rPr lang="en-US" sz="2800" b="1" dirty="0" smtClean="0">
                <a:ln w="22225">
                  <a:solidFill>
                    <a:schemeClr val="accent6"/>
                  </a:solidFill>
                  <a:prstDash val="solid"/>
                </a:ln>
                <a:solidFill>
                  <a:srgbClr val="92D050"/>
                </a:solidFill>
              </a:rPr>
              <a:t>wrangling</a:t>
            </a:r>
            <a:endParaRPr lang="en-US" sz="2800" b="1" dirty="0">
              <a:ln w="22225">
                <a:solidFill>
                  <a:schemeClr val="accent6"/>
                </a:solidFill>
                <a:prstDash val="solid"/>
              </a:ln>
              <a:solidFill>
                <a:srgbClr val="92D050"/>
              </a:solidFill>
            </a:endParaRPr>
          </a:p>
        </p:txBody>
      </p:sp>
      <p:sp>
        <p:nvSpPr>
          <p:cNvPr id="9" name="Rectangle 8"/>
          <p:cNvSpPr/>
          <p:nvPr/>
        </p:nvSpPr>
        <p:spPr>
          <a:xfrm>
            <a:off x="8700936" y="270002"/>
            <a:ext cx="2904910" cy="2462213"/>
          </a:xfrm>
          <a:prstGeom prst="rect">
            <a:avLst/>
          </a:prstGeom>
          <a:solidFill>
            <a:schemeClr val="accent2">
              <a:lumMod val="40000"/>
              <a:lumOff val="60000"/>
            </a:schemeClr>
          </a:solidFill>
        </p:spPr>
        <p:txBody>
          <a:bodyPr wrap="square">
            <a:spAutoFit/>
          </a:bodyPr>
          <a:lstStyle/>
          <a:p>
            <a:pPr algn="just"/>
            <a:r>
              <a:rPr lang="en-US" sz="2200" b="1" dirty="0"/>
              <a:t>80%</a:t>
            </a:r>
            <a:r>
              <a:rPr lang="en-US" sz="2200" dirty="0"/>
              <a:t> of a typical data science project is sourcing cleaning and preparing the data, while the remaining </a:t>
            </a:r>
            <a:r>
              <a:rPr lang="en-US" sz="2200" b="1" dirty="0"/>
              <a:t>20%</a:t>
            </a:r>
            <a:r>
              <a:rPr lang="en-US" sz="2200" dirty="0"/>
              <a:t> is actual data analysis.</a:t>
            </a:r>
          </a:p>
        </p:txBody>
      </p:sp>
      <p:pic>
        <p:nvPicPr>
          <p:cNvPr id="10" name="Picture 9"/>
          <p:cNvPicPr>
            <a:picLocks noChangeAspect="1"/>
          </p:cNvPicPr>
          <p:nvPr/>
        </p:nvPicPr>
        <p:blipFill rotWithShape="1">
          <a:blip r:embed="rId3"/>
          <a:srcRect l="15690" t="17933" r="37602" b="37836"/>
          <a:stretch/>
        </p:blipFill>
        <p:spPr>
          <a:xfrm>
            <a:off x="5806687" y="3049620"/>
            <a:ext cx="6385313" cy="3481754"/>
          </a:xfrm>
          <a:prstGeom prst="rect">
            <a:avLst/>
          </a:prstGeom>
        </p:spPr>
      </p:pic>
      <p:pic>
        <p:nvPicPr>
          <p:cNvPr id="11" name="Picture 10"/>
          <p:cNvPicPr>
            <a:picLocks noChangeAspect="1"/>
          </p:cNvPicPr>
          <p:nvPr/>
        </p:nvPicPr>
        <p:blipFill rotWithShape="1">
          <a:blip r:embed="rId4"/>
          <a:srcRect l="17420" t="41972" r="37602" b="24951"/>
          <a:stretch/>
        </p:blipFill>
        <p:spPr>
          <a:xfrm>
            <a:off x="323558" y="4438357"/>
            <a:ext cx="5634531" cy="2419643"/>
          </a:xfrm>
          <a:prstGeom prst="rect">
            <a:avLst/>
          </a:prstGeom>
        </p:spPr>
      </p:pic>
      <p:sp>
        <p:nvSpPr>
          <p:cNvPr id="2" name="Slide Number Placeholder 1"/>
          <p:cNvSpPr>
            <a:spLocks noGrp="1"/>
          </p:cNvSpPr>
          <p:nvPr>
            <p:ph type="sldNum" sz="quarter" idx="12"/>
          </p:nvPr>
        </p:nvSpPr>
        <p:spPr/>
        <p:txBody>
          <a:bodyPr/>
          <a:lstStyle/>
          <a:p>
            <a:fld id="{90F29226-97B9-443E-B381-9C25A52580F9}" type="slidenum">
              <a:rPr lang="en-US" smtClean="0"/>
              <a:t>28</a:t>
            </a:fld>
            <a:endParaRPr lang="en-US"/>
          </a:p>
        </p:txBody>
      </p:sp>
    </p:spTree>
    <p:extLst>
      <p:ext uri="{BB962C8B-B14F-4D97-AF65-F5344CB8AC3E}">
        <p14:creationId xmlns:p14="http://schemas.microsoft.com/office/powerpoint/2010/main" val="13417749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286" y="956605"/>
            <a:ext cx="11577711" cy="5324535"/>
          </a:xfrm>
          <a:prstGeom prst="rect">
            <a:avLst/>
          </a:prstGeom>
        </p:spPr>
        <p:txBody>
          <a:bodyPr wrap="square">
            <a:spAutoFit/>
          </a:bodyPr>
          <a:lstStyle/>
          <a:p>
            <a:pPr algn="just"/>
            <a:r>
              <a:rPr lang="en-US" sz="2000" b="1" dirty="0"/>
              <a:t>Fixing up formats</a:t>
            </a:r>
            <a:r>
              <a:rPr lang="en-US" sz="2000" dirty="0"/>
              <a:t> – Often when data is saved or translated from one format to </a:t>
            </a:r>
            <a:r>
              <a:rPr lang="en-US" sz="2000" dirty="0" smtClean="0"/>
              <a:t>another, </a:t>
            </a:r>
            <a:r>
              <a:rPr lang="en-US" sz="2000" dirty="0"/>
              <a:t>some data may not be translated correctly. </a:t>
            </a:r>
            <a:r>
              <a:rPr lang="en-US" sz="2000" dirty="0" err="1" smtClean="0"/>
              <a:t>E.g</a:t>
            </a:r>
            <a:r>
              <a:rPr lang="en-US" sz="2000" dirty="0" smtClean="0"/>
              <a:t> The </a:t>
            </a:r>
            <a:r>
              <a:rPr lang="en-US" sz="2000" dirty="0" err="1"/>
              <a:t>timestamp_first_active</a:t>
            </a:r>
            <a:r>
              <a:rPr lang="en-US" sz="2000" dirty="0"/>
              <a:t> column contained numbers like 20090609231247 instead of timestamps in the expected format: 2009-06-09 23:12:47. A typical job when it comes to cleaning data is correcting these types of issues.</a:t>
            </a:r>
          </a:p>
          <a:p>
            <a:pPr algn="just"/>
            <a:r>
              <a:rPr lang="en-US" sz="2000" b="1" dirty="0"/>
              <a:t>Filling in missing values </a:t>
            </a:r>
            <a:r>
              <a:rPr lang="en-US" sz="2000" dirty="0" smtClean="0"/>
              <a:t>– Quite </a:t>
            </a:r>
            <a:r>
              <a:rPr lang="en-US" sz="2000" dirty="0"/>
              <a:t>common for some values to be missing from datasets. This typically means that a piece of information was simply not collected. There are several options for handling missing </a:t>
            </a:r>
            <a:r>
              <a:rPr lang="en-US" sz="2000" dirty="0" smtClean="0"/>
              <a:t>data.</a:t>
            </a:r>
            <a:endParaRPr lang="en-US" sz="2000" dirty="0"/>
          </a:p>
          <a:p>
            <a:pPr algn="just"/>
            <a:r>
              <a:rPr lang="en-US" sz="2000" b="1" dirty="0"/>
              <a:t>Correcting erroneous values </a:t>
            </a:r>
            <a:r>
              <a:rPr lang="en-US" sz="2000" dirty="0"/>
              <a:t>– For some columns, there are values that can be identified as obviously incorrect. This may be a ‘gender’ column where someone has entered a number, or an ‘age’ column where someone has entered a value well over 100. These values either need to be corrected (if the correct value can be determined) or assumed to be missing.</a:t>
            </a:r>
          </a:p>
          <a:p>
            <a:pPr algn="just"/>
            <a:r>
              <a:rPr lang="en-US" sz="2000" b="1" dirty="0"/>
              <a:t>Standardizing categories </a:t>
            </a:r>
            <a:r>
              <a:rPr lang="en-US" sz="2000" dirty="0"/>
              <a:t>– More of a subcategory of ‘correcting erroneous values’, this type of data cleansing is so common it is worth special mention. In many (all?) cases where data is collected from users directly – particularly using free text fields – spelling mistakes, language differences or other factors will result in a given answer being provided in multiple ways. For example, when collecting data on country of birth, if users are not provided with a standardized list of countries, the data will inevitably contain multiple spellings of the same country (e.g. USA, United States, U.S. and so on). One of the main cleaning tasks often involves </a:t>
            </a:r>
            <a:r>
              <a:rPr lang="en-US" sz="2000" b="1" dirty="0"/>
              <a:t>standardizing </a:t>
            </a:r>
            <a:r>
              <a:rPr lang="en-US" sz="2000" dirty="0"/>
              <a:t>these values to ensure that there is only one version of each value.</a:t>
            </a:r>
          </a:p>
        </p:txBody>
      </p:sp>
      <p:sp>
        <p:nvSpPr>
          <p:cNvPr id="2" name="Title 1"/>
          <p:cNvSpPr>
            <a:spLocks noGrp="1"/>
          </p:cNvSpPr>
          <p:nvPr>
            <p:ph type="title"/>
          </p:nvPr>
        </p:nvSpPr>
        <p:spPr>
          <a:xfrm>
            <a:off x="910883" y="97840"/>
            <a:ext cx="10515600" cy="943170"/>
          </a:xfrm>
        </p:spPr>
        <p:txBody>
          <a:bodyPr/>
          <a:lstStyle/>
          <a:p>
            <a:pPr algn="ctr"/>
            <a:r>
              <a:rPr lang="en-US" b="1" dirty="0" smtClean="0">
                <a:solidFill>
                  <a:srgbClr val="002060"/>
                </a:solidFill>
              </a:rPr>
              <a:t>Cleaning Data</a:t>
            </a:r>
            <a:endParaRPr lang="en-US" b="1" dirty="0">
              <a:solidFill>
                <a:srgbClr val="002060"/>
              </a:solidFill>
            </a:endParaRPr>
          </a:p>
        </p:txBody>
      </p:sp>
      <p:sp>
        <p:nvSpPr>
          <p:cNvPr id="3" name="Rectangle 2"/>
          <p:cNvSpPr/>
          <p:nvPr/>
        </p:nvSpPr>
        <p:spPr>
          <a:xfrm>
            <a:off x="403274" y="6456901"/>
            <a:ext cx="9827455" cy="523220"/>
          </a:xfrm>
          <a:prstGeom prst="rect">
            <a:avLst/>
          </a:prstGeom>
        </p:spPr>
        <p:txBody>
          <a:bodyPr wrap="square">
            <a:spAutoFit/>
          </a:bodyPr>
          <a:lstStyle/>
          <a:p>
            <a:r>
              <a:rPr lang="en-US" sz="1400" dirty="0" smtClean="0"/>
              <a:t>Reference: </a:t>
            </a:r>
            <a:r>
              <a:rPr lang="en-US" sz="1400" dirty="0" smtClean="0">
                <a:hlinkClick r:id="rId2"/>
              </a:rPr>
              <a:t>http</a:t>
            </a:r>
            <a:r>
              <a:rPr lang="en-US" sz="1400" dirty="0">
                <a:hlinkClick r:id="rId2"/>
              </a:rPr>
              <a:t>://</a:t>
            </a:r>
            <a:r>
              <a:rPr lang="en-US" sz="1400" dirty="0" smtClean="0">
                <a:hlinkClick r:id="rId2"/>
              </a:rPr>
              <a:t>www.kdnuggets.com/2016/03/doing-data-science-kaggle-walkthrough-cleaning-data.html</a:t>
            </a:r>
            <a:endParaRPr lang="en-US" sz="1400" dirty="0" smtClean="0"/>
          </a:p>
          <a:p>
            <a:endParaRPr lang="en-US" sz="1400" dirty="0"/>
          </a:p>
        </p:txBody>
      </p:sp>
      <p:sp>
        <p:nvSpPr>
          <p:cNvPr id="5" name="Slide Number Placeholder 4"/>
          <p:cNvSpPr>
            <a:spLocks noGrp="1"/>
          </p:cNvSpPr>
          <p:nvPr>
            <p:ph type="sldNum" sz="quarter" idx="12"/>
          </p:nvPr>
        </p:nvSpPr>
        <p:spPr/>
        <p:txBody>
          <a:bodyPr/>
          <a:lstStyle/>
          <a:p>
            <a:fld id="{90F29226-97B9-443E-B381-9C25A52580F9}" type="slidenum">
              <a:rPr lang="en-US" smtClean="0"/>
              <a:t>29</a:t>
            </a:fld>
            <a:endParaRPr lang="en-US"/>
          </a:p>
        </p:txBody>
      </p:sp>
    </p:spTree>
    <p:extLst>
      <p:ext uri="{BB962C8B-B14F-4D97-AF65-F5344CB8AC3E}">
        <p14:creationId xmlns:p14="http://schemas.microsoft.com/office/powerpoint/2010/main" val="2708572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51585" r="38251" b="6683"/>
          <a:stretch/>
        </p:blipFill>
        <p:spPr>
          <a:xfrm>
            <a:off x="176795" y="1160025"/>
            <a:ext cx="12015205" cy="4565525"/>
          </a:xfrm>
          <a:prstGeom prst="rect">
            <a:avLst/>
          </a:prstGeom>
        </p:spPr>
      </p:pic>
      <p:sp>
        <p:nvSpPr>
          <p:cNvPr id="2" name="Slide Number Placeholder 1"/>
          <p:cNvSpPr>
            <a:spLocks noGrp="1"/>
          </p:cNvSpPr>
          <p:nvPr>
            <p:ph type="sldNum" sz="quarter" idx="12"/>
          </p:nvPr>
        </p:nvSpPr>
        <p:spPr/>
        <p:txBody>
          <a:bodyPr/>
          <a:lstStyle/>
          <a:p>
            <a:fld id="{90F29226-97B9-443E-B381-9C25A52580F9}" type="slidenum">
              <a:rPr lang="en-US" smtClean="0"/>
              <a:t>3</a:t>
            </a:fld>
            <a:endParaRPr lang="en-US"/>
          </a:p>
        </p:txBody>
      </p:sp>
    </p:spTree>
    <p:extLst>
      <p:ext uri="{BB962C8B-B14F-4D97-AF65-F5344CB8AC3E}">
        <p14:creationId xmlns:p14="http://schemas.microsoft.com/office/powerpoint/2010/main" val="17226865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6132"/>
            <a:ext cx="10515600" cy="667262"/>
          </a:xfrm>
        </p:spPr>
        <p:txBody>
          <a:bodyPr>
            <a:normAutofit fontScale="90000"/>
          </a:bodyPr>
          <a:lstStyle/>
          <a:p>
            <a:pPr algn="ctr"/>
            <a:r>
              <a:rPr lang="en-US" b="1" dirty="0" smtClean="0">
                <a:solidFill>
                  <a:srgbClr val="002060"/>
                </a:solidFill>
              </a:rPr>
              <a:t>Missing Data</a:t>
            </a:r>
            <a:endParaRPr lang="en-US" b="1" dirty="0">
              <a:solidFill>
                <a:srgbClr val="002060"/>
              </a:solidFill>
            </a:endParaRPr>
          </a:p>
        </p:txBody>
      </p:sp>
      <p:sp>
        <p:nvSpPr>
          <p:cNvPr id="3" name="Slide Number Placeholder 2"/>
          <p:cNvSpPr>
            <a:spLocks noGrp="1"/>
          </p:cNvSpPr>
          <p:nvPr>
            <p:ph type="sldNum" sz="quarter" idx="12"/>
          </p:nvPr>
        </p:nvSpPr>
        <p:spPr/>
        <p:txBody>
          <a:bodyPr/>
          <a:lstStyle/>
          <a:p>
            <a:fld id="{90F29226-97B9-443E-B381-9C25A52580F9}" type="slidenum">
              <a:rPr lang="en-US" smtClean="0"/>
              <a:t>30</a:t>
            </a:fld>
            <a:endParaRPr lang="en-US"/>
          </a:p>
        </p:txBody>
      </p:sp>
      <p:pic>
        <p:nvPicPr>
          <p:cNvPr id="4" name="Picture 3"/>
          <p:cNvPicPr>
            <a:picLocks noChangeAspect="1"/>
          </p:cNvPicPr>
          <p:nvPr/>
        </p:nvPicPr>
        <p:blipFill>
          <a:blip r:embed="rId2"/>
          <a:stretch>
            <a:fillRect/>
          </a:stretch>
        </p:blipFill>
        <p:spPr>
          <a:xfrm>
            <a:off x="838200" y="1185844"/>
            <a:ext cx="10278398" cy="5535631"/>
          </a:xfrm>
          <a:prstGeom prst="rect">
            <a:avLst/>
          </a:prstGeom>
        </p:spPr>
      </p:pic>
    </p:spTree>
    <p:extLst>
      <p:ext uri="{BB962C8B-B14F-4D97-AF65-F5344CB8AC3E}">
        <p14:creationId xmlns:p14="http://schemas.microsoft.com/office/powerpoint/2010/main" val="31587315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78634" y="112543"/>
            <a:ext cx="3108960" cy="900332"/>
          </a:xfrm>
        </p:spPr>
        <p:txBody>
          <a:bodyPr/>
          <a:lstStyle/>
          <a:p>
            <a:r>
              <a:rPr lang="en-US" b="1" dirty="0" smtClean="0">
                <a:solidFill>
                  <a:srgbClr val="002060"/>
                </a:solidFill>
              </a:rPr>
              <a:t>Missing Data</a:t>
            </a:r>
            <a:endParaRPr lang="en-US" b="1" dirty="0">
              <a:solidFill>
                <a:srgbClr val="002060"/>
              </a:solidFill>
            </a:endParaRPr>
          </a:p>
        </p:txBody>
      </p:sp>
      <p:sp>
        <p:nvSpPr>
          <p:cNvPr id="3" name="Slide Number Placeholder 2"/>
          <p:cNvSpPr>
            <a:spLocks noGrp="1"/>
          </p:cNvSpPr>
          <p:nvPr>
            <p:ph type="sldNum" sz="quarter" idx="12"/>
          </p:nvPr>
        </p:nvSpPr>
        <p:spPr/>
        <p:txBody>
          <a:bodyPr/>
          <a:lstStyle/>
          <a:p>
            <a:fld id="{90F29226-97B9-443E-B381-9C25A52580F9}" type="slidenum">
              <a:rPr lang="en-US" smtClean="0"/>
              <a:t>31</a:t>
            </a:fld>
            <a:endParaRPr lang="en-US"/>
          </a:p>
        </p:txBody>
      </p:sp>
      <p:pic>
        <p:nvPicPr>
          <p:cNvPr id="4" name="Picture 3"/>
          <p:cNvPicPr>
            <a:picLocks noChangeAspect="1"/>
          </p:cNvPicPr>
          <p:nvPr/>
        </p:nvPicPr>
        <p:blipFill rotWithShape="1">
          <a:blip r:embed="rId2"/>
          <a:srcRect l="28556" t="29471" r="34250" b="22452"/>
          <a:stretch/>
        </p:blipFill>
        <p:spPr>
          <a:xfrm>
            <a:off x="350116" y="1352777"/>
            <a:ext cx="6836898" cy="4968676"/>
          </a:xfrm>
          <a:prstGeom prst="rect">
            <a:avLst/>
          </a:prstGeom>
        </p:spPr>
      </p:pic>
      <p:sp>
        <p:nvSpPr>
          <p:cNvPr id="6" name="Title 4"/>
          <p:cNvSpPr txBox="1">
            <a:spLocks/>
          </p:cNvSpPr>
          <p:nvPr/>
        </p:nvSpPr>
        <p:spPr>
          <a:xfrm>
            <a:off x="8427720" y="3141180"/>
            <a:ext cx="3108960" cy="900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Why Bother?</a:t>
            </a:r>
            <a:endParaRPr lang="en-US" sz="3600" b="1" dirty="0"/>
          </a:p>
        </p:txBody>
      </p:sp>
      <p:sp>
        <p:nvSpPr>
          <p:cNvPr id="7" name="TextBox 6"/>
          <p:cNvSpPr txBox="1"/>
          <p:nvPr/>
        </p:nvSpPr>
        <p:spPr>
          <a:xfrm>
            <a:off x="7461536" y="3976161"/>
            <a:ext cx="4332850"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smtClean="0"/>
              <a:t>Some algorithm won’t work.</a:t>
            </a:r>
          </a:p>
          <a:p>
            <a:pPr marL="342900" indent="-342900">
              <a:buFont typeface="Wingdings" panose="05000000000000000000" pitchFamily="2" charset="2"/>
              <a:buChar char="Ø"/>
            </a:pPr>
            <a:r>
              <a:rPr lang="en-US" sz="2000" dirty="0" smtClean="0"/>
              <a:t>Can add </a:t>
            </a:r>
            <a:r>
              <a:rPr lang="en-US" sz="2000" b="1" dirty="0" smtClean="0"/>
              <a:t>BIAS</a:t>
            </a:r>
            <a:r>
              <a:rPr lang="en-US" sz="2000" dirty="0" smtClean="0"/>
              <a:t> to a model </a:t>
            </a:r>
            <a:r>
              <a:rPr lang="en-US" sz="2000" dirty="0" smtClean="0">
                <a:sym typeface="Wingdings" panose="05000000000000000000" pitchFamily="2" charset="2"/>
              </a:rPr>
              <a:t> overestimate or underestimate value</a:t>
            </a:r>
            <a:endParaRPr lang="en-US" sz="2000" dirty="0"/>
          </a:p>
        </p:txBody>
      </p:sp>
      <p:sp>
        <p:nvSpPr>
          <p:cNvPr id="2" name="Rectangle 1"/>
          <p:cNvSpPr/>
          <p:nvPr/>
        </p:nvSpPr>
        <p:spPr>
          <a:xfrm>
            <a:off x="7518712" y="1714805"/>
            <a:ext cx="4311951" cy="1323439"/>
          </a:xfrm>
          <a:prstGeom prst="rect">
            <a:avLst/>
          </a:prstGeom>
        </p:spPr>
        <p:txBody>
          <a:bodyPr wrap="square">
            <a:spAutoFit/>
          </a:bodyPr>
          <a:lstStyle/>
          <a:p>
            <a:pPr algn="just"/>
            <a:r>
              <a:rPr lang="en-US" sz="2000" b="1" dirty="0"/>
              <a:t>Missing data </a:t>
            </a:r>
            <a:r>
              <a:rPr lang="en-US" sz="2000" dirty="0"/>
              <a:t>(or missing values) is defined as the data value that is not stored for a variable in the observation of interest.</a:t>
            </a:r>
          </a:p>
        </p:txBody>
      </p:sp>
      <p:sp>
        <p:nvSpPr>
          <p:cNvPr id="8" name="Rectangle 7"/>
          <p:cNvSpPr/>
          <p:nvPr/>
        </p:nvSpPr>
        <p:spPr>
          <a:xfrm>
            <a:off x="7557633" y="1014992"/>
            <a:ext cx="4187685" cy="646331"/>
          </a:xfrm>
          <a:prstGeom prst="rect">
            <a:avLst/>
          </a:prstGeom>
        </p:spPr>
        <p:txBody>
          <a:bodyPr wrap="none">
            <a:spAutoFit/>
          </a:bodyPr>
          <a:lstStyle/>
          <a:p>
            <a:pPr lvl="0" algn="r"/>
            <a:r>
              <a:rPr lang="en-US" sz="3600" b="1" dirty="0" smtClean="0">
                <a:solidFill>
                  <a:prstClr val="black"/>
                </a:solidFill>
                <a:latin typeface="+mj-lt"/>
              </a:rPr>
              <a:t>What is Missing Data?</a:t>
            </a:r>
            <a:endParaRPr lang="en-US" sz="3600" b="1" dirty="0">
              <a:solidFill>
                <a:prstClr val="black"/>
              </a:solidFill>
              <a:latin typeface="+mj-lt"/>
            </a:endParaRPr>
          </a:p>
        </p:txBody>
      </p:sp>
      <p:sp>
        <p:nvSpPr>
          <p:cNvPr id="9" name="Rectangle 8"/>
          <p:cNvSpPr/>
          <p:nvPr/>
        </p:nvSpPr>
        <p:spPr>
          <a:xfrm>
            <a:off x="5030912" y="192113"/>
            <a:ext cx="6468053" cy="584775"/>
          </a:xfrm>
          <a:prstGeom prst="rect">
            <a:avLst/>
          </a:prstGeom>
          <a:solidFill>
            <a:srgbClr val="FFC000"/>
          </a:solidFill>
        </p:spPr>
        <p:txBody>
          <a:bodyPr wrap="none">
            <a:spAutoFit/>
          </a:bodyPr>
          <a:lstStyle/>
          <a:p>
            <a:r>
              <a:rPr lang="en-US" sz="3200" dirty="0" smtClean="0"/>
              <a:t>An </a:t>
            </a:r>
            <a:r>
              <a:rPr lang="en-US" sz="3200" dirty="0"/>
              <a:t>issue of almost every raw data set!</a:t>
            </a:r>
          </a:p>
        </p:txBody>
      </p:sp>
    </p:spTree>
    <p:extLst>
      <p:ext uri="{BB962C8B-B14F-4D97-AF65-F5344CB8AC3E}">
        <p14:creationId xmlns:p14="http://schemas.microsoft.com/office/powerpoint/2010/main" val="14743527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003"/>
            <a:ext cx="10515600" cy="1325563"/>
          </a:xfrm>
        </p:spPr>
        <p:txBody>
          <a:bodyPr/>
          <a:lstStyle/>
          <a:p>
            <a:pPr algn="ctr"/>
            <a:r>
              <a:rPr lang="en-US" b="1" dirty="0" smtClean="0"/>
              <a:t>Real Data Set</a:t>
            </a:r>
            <a:endParaRPr lang="en-US" b="1" dirty="0"/>
          </a:p>
        </p:txBody>
      </p:sp>
      <p:sp>
        <p:nvSpPr>
          <p:cNvPr id="3" name="Slide Number Placeholder 2"/>
          <p:cNvSpPr>
            <a:spLocks noGrp="1"/>
          </p:cNvSpPr>
          <p:nvPr>
            <p:ph type="sldNum" sz="quarter" idx="12"/>
          </p:nvPr>
        </p:nvSpPr>
        <p:spPr/>
        <p:txBody>
          <a:bodyPr/>
          <a:lstStyle/>
          <a:p>
            <a:fld id="{90F29226-97B9-443E-B381-9C25A52580F9}" type="slidenum">
              <a:rPr lang="en-US" smtClean="0"/>
              <a:t>32</a:t>
            </a:fld>
            <a:endParaRPr lang="en-US"/>
          </a:p>
        </p:txBody>
      </p:sp>
      <p:pic>
        <p:nvPicPr>
          <p:cNvPr id="4" name="Picture 3"/>
          <p:cNvPicPr>
            <a:picLocks noChangeAspect="1"/>
          </p:cNvPicPr>
          <p:nvPr/>
        </p:nvPicPr>
        <p:blipFill rotWithShape="1">
          <a:blip r:embed="rId2"/>
          <a:srcRect l="29529" t="29086" r="33710" b="23029"/>
          <a:stretch/>
        </p:blipFill>
        <p:spPr>
          <a:xfrm>
            <a:off x="2702580" y="1237158"/>
            <a:ext cx="6990059" cy="5119192"/>
          </a:xfrm>
          <a:prstGeom prst="rect">
            <a:avLst/>
          </a:prstGeom>
        </p:spPr>
      </p:pic>
    </p:spTree>
    <p:extLst>
      <p:ext uri="{BB962C8B-B14F-4D97-AF65-F5344CB8AC3E}">
        <p14:creationId xmlns:p14="http://schemas.microsoft.com/office/powerpoint/2010/main" val="19038090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434"/>
            <a:ext cx="10515600" cy="1013509"/>
          </a:xfrm>
        </p:spPr>
        <p:txBody>
          <a:bodyPr/>
          <a:lstStyle/>
          <a:p>
            <a:pPr algn="ctr"/>
            <a:r>
              <a:rPr lang="en-US" b="1" dirty="0" smtClean="0">
                <a:solidFill>
                  <a:srgbClr val="002060"/>
                </a:solidFill>
              </a:rPr>
              <a:t>Pattern of Missing Data</a:t>
            </a:r>
            <a:endParaRPr lang="en-US" b="1" dirty="0">
              <a:solidFill>
                <a:srgbClr val="002060"/>
              </a:solidFill>
            </a:endParaRPr>
          </a:p>
        </p:txBody>
      </p:sp>
      <p:sp>
        <p:nvSpPr>
          <p:cNvPr id="3" name="Slide Number Placeholder 2"/>
          <p:cNvSpPr>
            <a:spLocks noGrp="1"/>
          </p:cNvSpPr>
          <p:nvPr>
            <p:ph type="sldNum" sz="quarter" idx="12"/>
          </p:nvPr>
        </p:nvSpPr>
        <p:spPr/>
        <p:txBody>
          <a:bodyPr/>
          <a:lstStyle/>
          <a:p>
            <a:fld id="{90F29226-97B9-443E-B381-9C25A52580F9}" type="slidenum">
              <a:rPr lang="en-US" smtClean="0"/>
              <a:t>33</a:t>
            </a:fld>
            <a:endParaRPr lang="en-US"/>
          </a:p>
        </p:txBody>
      </p:sp>
      <p:sp>
        <p:nvSpPr>
          <p:cNvPr id="4" name="Rectangle 3"/>
          <p:cNvSpPr/>
          <p:nvPr/>
        </p:nvSpPr>
        <p:spPr>
          <a:xfrm>
            <a:off x="610621" y="985075"/>
            <a:ext cx="10240108" cy="461665"/>
          </a:xfrm>
          <a:prstGeom prst="rect">
            <a:avLst/>
          </a:prstGeom>
        </p:spPr>
        <p:txBody>
          <a:bodyPr wrap="square">
            <a:spAutoFit/>
          </a:bodyPr>
          <a:lstStyle/>
          <a:p>
            <a:r>
              <a:rPr lang="en-US" sz="2400" dirty="0"/>
              <a:t>There are </a:t>
            </a:r>
            <a:r>
              <a:rPr lang="en-US" sz="2400" b="1" dirty="0" smtClean="0"/>
              <a:t>3 </a:t>
            </a:r>
            <a:r>
              <a:rPr lang="en-US" sz="2400" b="1" dirty="0"/>
              <a:t>types </a:t>
            </a:r>
            <a:r>
              <a:rPr lang="en-US" sz="2400" dirty="0"/>
              <a:t>of missing data</a:t>
            </a:r>
            <a:r>
              <a:rPr lang="en-US" sz="2400" dirty="0" smtClean="0"/>
              <a:t>:</a:t>
            </a:r>
            <a:endParaRPr lang="en-US" sz="2400" dirty="0"/>
          </a:p>
        </p:txBody>
      </p:sp>
      <p:pic>
        <p:nvPicPr>
          <p:cNvPr id="5" name="Picture 4"/>
          <p:cNvPicPr>
            <a:picLocks noChangeAspect="1"/>
          </p:cNvPicPr>
          <p:nvPr/>
        </p:nvPicPr>
        <p:blipFill>
          <a:blip r:embed="rId2"/>
          <a:stretch>
            <a:fillRect/>
          </a:stretch>
        </p:blipFill>
        <p:spPr>
          <a:xfrm>
            <a:off x="711402" y="1519515"/>
            <a:ext cx="9270798" cy="5019397"/>
          </a:xfrm>
          <a:prstGeom prst="rect">
            <a:avLst/>
          </a:prstGeom>
        </p:spPr>
      </p:pic>
    </p:spTree>
    <p:extLst>
      <p:ext uri="{BB962C8B-B14F-4D97-AF65-F5344CB8AC3E}">
        <p14:creationId xmlns:p14="http://schemas.microsoft.com/office/powerpoint/2010/main" val="1837924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0F29226-97B9-443E-B381-9C25A52580F9}" type="slidenum">
              <a:rPr lang="en-US" smtClean="0"/>
              <a:t>34</a:t>
            </a:fld>
            <a:endParaRPr lang="en-US"/>
          </a:p>
        </p:txBody>
      </p:sp>
      <p:pic>
        <p:nvPicPr>
          <p:cNvPr id="4" name="Picture 3"/>
          <p:cNvPicPr>
            <a:picLocks noChangeAspect="1"/>
          </p:cNvPicPr>
          <p:nvPr/>
        </p:nvPicPr>
        <p:blipFill>
          <a:blip r:embed="rId2"/>
          <a:stretch>
            <a:fillRect/>
          </a:stretch>
        </p:blipFill>
        <p:spPr>
          <a:xfrm>
            <a:off x="1423625" y="1269896"/>
            <a:ext cx="9510000" cy="4879975"/>
          </a:xfrm>
          <a:prstGeom prst="rect">
            <a:avLst/>
          </a:prstGeom>
        </p:spPr>
      </p:pic>
    </p:spTree>
    <p:extLst>
      <p:ext uri="{BB962C8B-B14F-4D97-AF65-F5344CB8AC3E}">
        <p14:creationId xmlns:p14="http://schemas.microsoft.com/office/powerpoint/2010/main" val="31653044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1004"/>
          </a:xfrm>
        </p:spPr>
        <p:txBody>
          <a:bodyPr/>
          <a:lstStyle/>
          <a:p>
            <a:pPr algn="ctr"/>
            <a:r>
              <a:rPr lang="en-US" b="1" dirty="0" smtClean="0">
                <a:solidFill>
                  <a:srgbClr val="002060"/>
                </a:solidFill>
              </a:rPr>
              <a:t>Survey Data on Drug Abuse</a:t>
            </a:r>
            <a:endParaRPr lang="en-US" b="1" dirty="0">
              <a:solidFill>
                <a:srgbClr val="002060"/>
              </a:solidFill>
            </a:endParaRPr>
          </a:p>
        </p:txBody>
      </p:sp>
      <p:sp>
        <p:nvSpPr>
          <p:cNvPr id="3" name="Slide Number Placeholder 2"/>
          <p:cNvSpPr>
            <a:spLocks noGrp="1"/>
          </p:cNvSpPr>
          <p:nvPr>
            <p:ph type="sldNum" sz="quarter" idx="12"/>
          </p:nvPr>
        </p:nvSpPr>
        <p:spPr/>
        <p:txBody>
          <a:bodyPr/>
          <a:lstStyle/>
          <a:p>
            <a:fld id="{90F29226-97B9-443E-B381-9C25A52580F9}" type="slidenum">
              <a:rPr lang="en-US" smtClean="0"/>
              <a:t>35</a:t>
            </a:fld>
            <a:endParaRPr lang="en-US"/>
          </a:p>
        </p:txBody>
      </p:sp>
      <p:pic>
        <p:nvPicPr>
          <p:cNvPr id="4" name="Picture 3"/>
          <p:cNvPicPr>
            <a:picLocks noChangeAspect="1"/>
          </p:cNvPicPr>
          <p:nvPr/>
        </p:nvPicPr>
        <p:blipFill>
          <a:blip r:embed="rId2"/>
          <a:stretch>
            <a:fillRect/>
          </a:stretch>
        </p:blipFill>
        <p:spPr>
          <a:xfrm>
            <a:off x="1025003" y="1282393"/>
            <a:ext cx="10141994" cy="4897694"/>
          </a:xfrm>
          <a:prstGeom prst="rect">
            <a:avLst/>
          </a:prstGeom>
        </p:spPr>
      </p:pic>
    </p:spTree>
    <p:extLst>
      <p:ext uri="{BB962C8B-B14F-4D97-AF65-F5344CB8AC3E}">
        <p14:creationId xmlns:p14="http://schemas.microsoft.com/office/powerpoint/2010/main" val="34378794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1354"/>
            <a:ext cx="10515600" cy="689317"/>
          </a:xfrm>
        </p:spPr>
        <p:txBody>
          <a:bodyPr>
            <a:normAutofit fontScale="90000"/>
          </a:bodyPr>
          <a:lstStyle/>
          <a:p>
            <a:pPr algn="ctr"/>
            <a:r>
              <a:rPr lang="en-US" b="1" dirty="0"/>
              <a:t>Options for Dealing With Missing Data</a:t>
            </a:r>
            <a:br>
              <a:rPr lang="en-US" b="1" dirty="0"/>
            </a:br>
            <a:endParaRPr lang="en-US" b="1" dirty="0"/>
          </a:p>
        </p:txBody>
      </p:sp>
      <p:sp>
        <p:nvSpPr>
          <p:cNvPr id="3" name="Content Placeholder 2"/>
          <p:cNvSpPr>
            <a:spLocks noGrp="1"/>
          </p:cNvSpPr>
          <p:nvPr>
            <p:ph idx="1"/>
          </p:nvPr>
        </p:nvSpPr>
        <p:spPr>
          <a:xfrm>
            <a:off x="196948" y="742412"/>
            <a:ext cx="11802794" cy="875372"/>
          </a:xfrm>
          <a:solidFill>
            <a:srgbClr val="00B0F0"/>
          </a:solidFill>
        </p:spPr>
        <p:txBody>
          <a:bodyPr/>
          <a:lstStyle/>
          <a:p>
            <a:pPr marL="0" indent="0">
              <a:buNone/>
            </a:pPr>
            <a:r>
              <a:rPr lang="en-US" dirty="0" smtClean="0"/>
              <a:t>Missing </a:t>
            </a:r>
            <a:r>
              <a:rPr lang="en-US" dirty="0"/>
              <a:t>data in general is one of the </a:t>
            </a:r>
            <a:r>
              <a:rPr lang="en-US" b="1" dirty="0"/>
              <a:t>trickier</a:t>
            </a:r>
            <a:r>
              <a:rPr lang="en-US" dirty="0"/>
              <a:t> issues that is dealt with when cleaning data. Broadly there are </a:t>
            </a:r>
            <a:r>
              <a:rPr lang="en-US" b="1" dirty="0" smtClean="0"/>
              <a:t>TWO common solutions</a:t>
            </a:r>
            <a:r>
              <a:rPr lang="en-US" dirty="0"/>
              <a:t>:</a:t>
            </a:r>
          </a:p>
        </p:txBody>
      </p:sp>
      <p:sp>
        <p:nvSpPr>
          <p:cNvPr id="4" name="Rectangle 3"/>
          <p:cNvSpPr/>
          <p:nvPr/>
        </p:nvSpPr>
        <p:spPr>
          <a:xfrm>
            <a:off x="196948" y="1617784"/>
            <a:ext cx="11995052" cy="2554545"/>
          </a:xfrm>
          <a:prstGeom prst="rect">
            <a:avLst/>
          </a:prstGeom>
        </p:spPr>
        <p:txBody>
          <a:bodyPr wrap="square">
            <a:spAutoFit/>
          </a:bodyPr>
          <a:lstStyle/>
          <a:p>
            <a:r>
              <a:rPr lang="en-US" sz="2000" b="1" dirty="0">
                <a:solidFill>
                  <a:srgbClr val="002060"/>
                </a:solidFill>
              </a:rPr>
              <a:t>1. Deleting/Ignoring rows with missing values</a:t>
            </a:r>
          </a:p>
          <a:p>
            <a:r>
              <a:rPr lang="en-US" sz="2000" dirty="0" smtClean="0"/>
              <a:t>The </a:t>
            </a:r>
            <a:r>
              <a:rPr lang="en-US" sz="2000" b="1" dirty="0"/>
              <a:t>simplest solution </a:t>
            </a:r>
            <a:r>
              <a:rPr lang="en-US" sz="2000" dirty="0" smtClean="0"/>
              <a:t>- is </a:t>
            </a:r>
            <a:r>
              <a:rPr lang="en-US" sz="2000" dirty="0"/>
              <a:t>to not use the records with missing values when training your model. </a:t>
            </a:r>
            <a:endParaRPr lang="en-US" sz="2000" dirty="0" smtClean="0"/>
          </a:p>
          <a:p>
            <a:r>
              <a:rPr lang="en-US" sz="2000" dirty="0" smtClean="0"/>
              <a:t>Some </a:t>
            </a:r>
            <a:r>
              <a:rPr lang="en-US" sz="2000" dirty="0"/>
              <a:t>issues to be aware of before you starting deleting masses of rows from your dataset.</a:t>
            </a:r>
          </a:p>
          <a:p>
            <a:pPr marL="285750" indent="-285750">
              <a:buFont typeface="Wingdings" panose="05000000000000000000" pitchFamily="2" charset="2"/>
              <a:buChar char="v"/>
            </a:pPr>
            <a:r>
              <a:rPr lang="en-US" sz="2000" dirty="0" smtClean="0"/>
              <a:t>ONLY </a:t>
            </a:r>
            <a:r>
              <a:rPr lang="en-US" sz="2000" dirty="0"/>
              <a:t>makes sense if the number of rows with missing data is relatively small compared to the dataset. </a:t>
            </a:r>
            <a:endParaRPr lang="en-US" sz="2000" dirty="0" smtClean="0"/>
          </a:p>
          <a:p>
            <a:r>
              <a:rPr lang="en-US" sz="2000" dirty="0"/>
              <a:t> </a:t>
            </a:r>
            <a:r>
              <a:rPr lang="en-US" sz="2000" dirty="0" smtClean="0"/>
              <a:t>    If </a:t>
            </a:r>
            <a:r>
              <a:rPr lang="en-US" sz="2000" dirty="0"/>
              <a:t>deleting more than around </a:t>
            </a:r>
            <a:r>
              <a:rPr lang="en-US" sz="2000" b="1" dirty="0"/>
              <a:t>10% </a:t>
            </a:r>
            <a:r>
              <a:rPr lang="en-US" sz="2000" dirty="0"/>
              <a:t>of your dataset due to rows having missing values, you may need to reconsider.</a:t>
            </a:r>
          </a:p>
          <a:p>
            <a:pPr marL="285750" indent="-285750">
              <a:buFont typeface="Wingdings" panose="05000000000000000000" pitchFamily="2" charset="2"/>
              <a:buChar char="v"/>
            </a:pPr>
            <a:r>
              <a:rPr lang="en-US" sz="2000" dirty="0" smtClean="0"/>
              <a:t>To </a:t>
            </a:r>
            <a:r>
              <a:rPr lang="en-US" sz="2000" dirty="0"/>
              <a:t>delete the rows containing missing data, you have to be confident that the rows you are deleting do not contain information that is not contained in other rows. </a:t>
            </a:r>
            <a:endParaRPr lang="en-US" sz="2000" dirty="0" smtClean="0"/>
          </a:p>
        </p:txBody>
      </p:sp>
      <p:sp>
        <p:nvSpPr>
          <p:cNvPr id="5" name="Slide Number Placeholder 4"/>
          <p:cNvSpPr>
            <a:spLocks noGrp="1"/>
          </p:cNvSpPr>
          <p:nvPr>
            <p:ph type="sldNum" sz="quarter" idx="12"/>
          </p:nvPr>
        </p:nvSpPr>
        <p:spPr/>
        <p:txBody>
          <a:bodyPr/>
          <a:lstStyle/>
          <a:p>
            <a:fld id="{90F29226-97B9-443E-B381-9C25A52580F9}" type="slidenum">
              <a:rPr lang="en-US" smtClean="0"/>
              <a:t>36</a:t>
            </a:fld>
            <a:endParaRPr lang="en-US"/>
          </a:p>
        </p:txBody>
      </p:sp>
      <p:sp>
        <p:nvSpPr>
          <p:cNvPr id="6" name="Rectangle 5"/>
          <p:cNvSpPr/>
          <p:nvPr/>
        </p:nvSpPr>
        <p:spPr>
          <a:xfrm>
            <a:off x="196948" y="4172329"/>
            <a:ext cx="11549575" cy="2554545"/>
          </a:xfrm>
          <a:prstGeom prst="rect">
            <a:avLst/>
          </a:prstGeom>
        </p:spPr>
        <p:txBody>
          <a:bodyPr wrap="square">
            <a:spAutoFit/>
          </a:bodyPr>
          <a:lstStyle/>
          <a:p>
            <a:r>
              <a:rPr lang="en-US" sz="2000" b="1" dirty="0">
                <a:solidFill>
                  <a:srgbClr val="002060"/>
                </a:solidFill>
              </a:rPr>
              <a:t>2. Filling in the Values (Imputation)</a:t>
            </a:r>
          </a:p>
          <a:p>
            <a:r>
              <a:rPr lang="en-US" sz="2000" dirty="0"/>
              <a:t>Fill the missing values with a </a:t>
            </a:r>
            <a:r>
              <a:rPr lang="en-US" sz="2000" b="1" dirty="0"/>
              <a:t>value</a:t>
            </a:r>
            <a:r>
              <a:rPr lang="en-US" sz="2000" dirty="0"/>
              <a:t>. But what value to use? This depends on a range of factors, including the type of data you are trying to fill.</a:t>
            </a:r>
          </a:p>
          <a:p>
            <a:pPr marL="342900" indent="-342900">
              <a:buFont typeface="Wingdings" panose="05000000000000000000" pitchFamily="2" charset="2"/>
              <a:buChar char="v"/>
            </a:pPr>
            <a:r>
              <a:rPr lang="en-US" sz="2000" dirty="0"/>
              <a:t>For </a:t>
            </a:r>
            <a:r>
              <a:rPr lang="en-US" sz="2000" b="1" dirty="0"/>
              <a:t>categorical data </a:t>
            </a:r>
            <a:r>
              <a:rPr lang="en-US" sz="2000" dirty="0"/>
              <a:t>(i.e. countries, device types, etc.) - make sense to simply create a new category that will represent ‘unknown’. Another option may be to fill the values with the most common value for that column (the mode). </a:t>
            </a:r>
          </a:p>
          <a:p>
            <a:pPr marL="342900" indent="-342900">
              <a:buFont typeface="Wingdings" panose="05000000000000000000" pitchFamily="2" charset="2"/>
              <a:buChar char="v"/>
            </a:pPr>
            <a:r>
              <a:rPr lang="en-US" sz="2000" dirty="0"/>
              <a:t>For </a:t>
            </a:r>
            <a:r>
              <a:rPr lang="en-US" sz="2000" b="1" dirty="0"/>
              <a:t>numerical values </a:t>
            </a:r>
            <a:r>
              <a:rPr lang="en-US" sz="2000" dirty="0"/>
              <a:t>(for example the age column) - use the mean or median or average based on some other criteria.</a:t>
            </a:r>
          </a:p>
        </p:txBody>
      </p:sp>
    </p:spTree>
    <p:extLst>
      <p:ext uri="{BB962C8B-B14F-4D97-AF65-F5344CB8AC3E}">
        <p14:creationId xmlns:p14="http://schemas.microsoft.com/office/powerpoint/2010/main" val="400301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F29226-97B9-443E-B381-9C25A52580F9}" type="slidenum">
              <a:rPr lang="en-US" smtClean="0"/>
              <a:t>37</a:t>
            </a:fld>
            <a:endParaRPr lang="en-US"/>
          </a:p>
        </p:txBody>
      </p:sp>
      <p:pic>
        <p:nvPicPr>
          <p:cNvPr id="6" name="Picture 5"/>
          <p:cNvPicPr>
            <a:picLocks noChangeAspect="1"/>
          </p:cNvPicPr>
          <p:nvPr/>
        </p:nvPicPr>
        <p:blipFill rotWithShape="1">
          <a:blip r:embed="rId2"/>
          <a:srcRect l="15150" t="42741" r="44846" b="31490"/>
          <a:stretch/>
        </p:blipFill>
        <p:spPr>
          <a:xfrm>
            <a:off x="759655" y="1041009"/>
            <a:ext cx="5205046" cy="1885071"/>
          </a:xfrm>
          <a:prstGeom prst="rect">
            <a:avLst/>
          </a:prstGeom>
        </p:spPr>
      </p:pic>
      <p:pic>
        <p:nvPicPr>
          <p:cNvPr id="7" name="Picture 6"/>
          <p:cNvPicPr>
            <a:picLocks noChangeAspect="1"/>
          </p:cNvPicPr>
          <p:nvPr/>
        </p:nvPicPr>
        <p:blipFill rotWithShape="1">
          <a:blip r:embed="rId3"/>
          <a:srcRect l="14392" t="41393" r="43874" b="35530"/>
          <a:stretch/>
        </p:blipFill>
        <p:spPr>
          <a:xfrm>
            <a:off x="5895535" y="2926080"/>
            <a:ext cx="5430129" cy="1688124"/>
          </a:xfrm>
          <a:prstGeom prst="rect">
            <a:avLst/>
          </a:prstGeom>
        </p:spPr>
      </p:pic>
      <p:sp>
        <p:nvSpPr>
          <p:cNvPr id="9" name="TextBox 8"/>
          <p:cNvSpPr txBox="1"/>
          <p:nvPr/>
        </p:nvSpPr>
        <p:spPr>
          <a:xfrm>
            <a:off x="956603" y="4725134"/>
            <a:ext cx="5106572" cy="1631216"/>
          </a:xfrm>
          <a:prstGeom prst="rect">
            <a:avLst/>
          </a:prstGeom>
          <a:solidFill>
            <a:schemeClr val="bg1">
              <a:lumMod val="95000"/>
            </a:schemeClr>
          </a:solidFill>
        </p:spPr>
        <p:txBody>
          <a:bodyPr wrap="square" rtlCol="0">
            <a:spAutoFit/>
          </a:bodyPr>
          <a:lstStyle/>
          <a:p>
            <a:pPr algn="ctr"/>
            <a:r>
              <a:rPr lang="en-US" sz="4400" b="1" dirty="0" smtClean="0">
                <a:solidFill>
                  <a:schemeClr val="accent1">
                    <a:lumMod val="50000"/>
                  </a:schemeClr>
                </a:solidFill>
              </a:rPr>
              <a:t>Mode</a:t>
            </a:r>
          </a:p>
          <a:p>
            <a:pPr algn="ctr"/>
            <a:r>
              <a:rPr lang="en-US" sz="2800" b="1" i="1" dirty="0" smtClean="0"/>
              <a:t>The number that occurred the most often in the data set.</a:t>
            </a:r>
            <a:endParaRPr lang="en-US" sz="2800" b="1" i="1" dirty="0"/>
          </a:p>
        </p:txBody>
      </p:sp>
    </p:spTree>
    <p:extLst>
      <p:ext uri="{BB962C8B-B14F-4D97-AF65-F5344CB8AC3E}">
        <p14:creationId xmlns:p14="http://schemas.microsoft.com/office/powerpoint/2010/main" val="26043799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8517"/>
            <a:ext cx="10515600" cy="760290"/>
          </a:xfrm>
        </p:spPr>
        <p:txBody>
          <a:bodyPr/>
          <a:lstStyle/>
          <a:p>
            <a:pPr algn="ctr"/>
            <a:r>
              <a:rPr lang="en-US" b="1" dirty="0" smtClean="0"/>
              <a:t>Deleting </a:t>
            </a:r>
            <a:r>
              <a:rPr lang="en-US" b="1" dirty="0"/>
              <a:t>rows with missing values</a:t>
            </a:r>
          </a:p>
        </p:txBody>
      </p:sp>
      <p:sp>
        <p:nvSpPr>
          <p:cNvPr id="4" name="Slide Number Placeholder 3"/>
          <p:cNvSpPr>
            <a:spLocks noGrp="1"/>
          </p:cNvSpPr>
          <p:nvPr>
            <p:ph type="sldNum" sz="quarter" idx="12"/>
          </p:nvPr>
        </p:nvSpPr>
        <p:spPr/>
        <p:txBody>
          <a:bodyPr/>
          <a:lstStyle/>
          <a:p>
            <a:fld id="{90F29226-97B9-443E-B381-9C25A52580F9}" type="slidenum">
              <a:rPr lang="en-US" smtClean="0"/>
              <a:t>38</a:t>
            </a:fld>
            <a:endParaRPr lang="en-US"/>
          </a:p>
        </p:txBody>
      </p:sp>
      <p:pic>
        <p:nvPicPr>
          <p:cNvPr id="5" name="Picture 4"/>
          <p:cNvPicPr>
            <a:picLocks noChangeAspect="1"/>
          </p:cNvPicPr>
          <p:nvPr/>
        </p:nvPicPr>
        <p:blipFill rotWithShape="1">
          <a:blip r:embed="rId2"/>
          <a:srcRect l="29313" t="35241" r="33818" b="29183"/>
          <a:stretch/>
        </p:blipFill>
        <p:spPr>
          <a:xfrm>
            <a:off x="6922477" y="2262650"/>
            <a:ext cx="4797083" cy="2602524"/>
          </a:xfrm>
          <a:prstGeom prst="rect">
            <a:avLst/>
          </a:prstGeom>
        </p:spPr>
      </p:pic>
      <p:pic>
        <p:nvPicPr>
          <p:cNvPr id="6" name="Picture 5"/>
          <p:cNvPicPr>
            <a:picLocks noChangeAspect="1"/>
          </p:cNvPicPr>
          <p:nvPr/>
        </p:nvPicPr>
        <p:blipFill>
          <a:blip r:embed="rId3"/>
          <a:stretch>
            <a:fillRect/>
          </a:stretch>
        </p:blipFill>
        <p:spPr>
          <a:xfrm>
            <a:off x="303627" y="1252024"/>
            <a:ext cx="6191856" cy="4501662"/>
          </a:xfrm>
          <a:prstGeom prst="rect">
            <a:avLst/>
          </a:prstGeom>
        </p:spPr>
      </p:pic>
      <p:sp>
        <p:nvSpPr>
          <p:cNvPr id="12" name="Bent Arrow 11"/>
          <p:cNvSpPr/>
          <p:nvPr/>
        </p:nvSpPr>
        <p:spPr>
          <a:xfrm rot="5400000">
            <a:off x="6876735" y="1122594"/>
            <a:ext cx="632587" cy="1229080"/>
          </a:xfrm>
          <a:prstGeom prst="ben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39640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185" y="41567"/>
            <a:ext cx="10515600" cy="1325563"/>
          </a:xfrm>
        </p:spPr>
        <p:txBody>
          <a:bodyPr/>
          <a:lstStyle/>
          <a:p>
            <a:pPr algn="ctr"/>
            <a:r>
              <a:rPr lang="en-US" dirty="0" smtClean="0"/>
              <a:t>Imputed Data (Mean)</a:t>
            </a:r>
            <a:endParaRPr lang="en-US" dirty="0"/>
          </a:p>
        </p:txBody>
      </p:sp>
      <p:sp>
        <p:nvSpPr>
          <p:cNvPr id="4" name="Slide Number Placeholder 3"/>
          <p:cNvSpPr>
            <a:spLocks noGrp="1"/>
          </p:cNvSpPr>
          <p:nvPr>
            <p:ph type="sldNum" sz="quarter" idx="12"/>
          </p:nvPr>
        </p:nvSpPr>
        <p:spPr/>
        <p:txBody>
          <a:bodyPr/>
          <a:lstStyle/>
          <a:p>
            <a:fld id="{90F29226-97B9-443E-B381-9C25A52580F9}" type="slidenum">
              <a:rPr lang="en-US" smtClean="0"/>
              <a:t>39</a:t>
            </a:fld>
            <a:endParaRPr lang="en-US"/>
          </a:p>
        </p:txBody>
      </p:sp>
      <p:pic>
        <p:nvPicPr>
          <p:cNvPr id="5" name="Picture 4"/>
          <p:cNvPicPr>
            <a:picLocks noChangeAspect="1"/>
          </p:cNvPicPr>
          <p:nvPr/>
        </p:nvPicPr>
        <p:blipFill rotWithShape="1">
          <a:blip r:embed="rId2"/>
          <a:srcRect l="29745" t="28894" r="33602" b="23221"/>
          <a:stretch/>
        </p:blipFill>
        <p:spPr>
          <a:xfrm>
            <a:off x="627185" y="1449005"/>
            <a:ext cx="6569613" cy="4825469"/>
          </a:xfrm>
          <a:prstGeom prst="rect">
            <a:avLst/>
          </a:prstGeom>
        </p:spPr>
      </p:pic>
      <p:sp>
        <p:nvSpPr>
          <p:cNvPr id="3" name="Rectangle 2"/>
          <p:cNvSpPr/>
          <p:nvPr/>
        </p:nvSpPr>
        <p:spPr>
          <a:xfrm>
            <a:off x="7952936" y="1884122"/>
            <a:ext cx="3596640" cy="4154984"/>
          </a:xfrm>
          <a:prstGeom prst="rect">
            <a:avLst/>
          </a:prstGeom>
          <a:solidFill>
            <a:schemeClr val="accent1">
              <a:lumMod val="20000"/>
              <a:lumOff val="80000"/>
            </a:schemeClr>
          </a:solidFill>
        </p:spPr>
        <p:txBody>
          <a:bodyPr wrap="square">
            <a:spAutoFit/>
          </a:bodyPr>
          <a:lstStyle/>
          <a:p>
            <a:r>
              <a:rPr lang="en-US" sz="2400" dirty="0"/>
              <a:t>Simple imputation methods have been used and may be sufficient in some settings, but have potential to introduce </a:t>
            </a:r>
            <a:r>
              <a:rPr lang="en-US" sz="2400" b="1" dirty="0"/>
              <a:t>bias </a:t>
            </a:r>
            <a:r>
              <a:rPr lang="en-US" sz="2400" dirty="0"/>
              <a:t>and </a:t>
            </a:r>
            <a:r>
              <a:rPr lang="en-US" sz="2400" b="1" dirty="0"/>
              <a:t>inaccuracy</a:t>
            </a:r>
            <a:r>
              <a:rPr lang="en-US" sz="2400" dirty="0"/>
              <a:t> into the statistical </a:t>
            </a:r>
            <a:r>
              <a:rPr lang="en-US" sz="2400" dirty="0" smtClean="0"/>
              <a:t>analysis.</a:t>
            </a:r>
          </a:p>
          <a:p>
            <a:r>
              <a:rPr lang="en-US" sz="2400" dirty="0"/>
              <a:t>More complex methods such as </a:t>
            </a:r>
            <a:r>
              <a:rPr lang="en-US" sz="2400" b="1" dirty="0"/>
              <a:t>multiple imputation </a:t>
            </a:r>
            <a:r>
              <a:rPr lang="en-US" sz="2400" dirty="0"/>
              <a:t>potentially offer reduced risk of </a:t>
            </a:r>
            <a:r>
              <a:rPr lang="en-US" sz="2400" dirty="0" smtClean="0"/>
              <a:t>bias.</a:t>
            </a:r>
            <a:endParaRPr lang="en-US" sz="2400" dirty="0"/>
          </a:p>
        </p:txBody>
      </p:sp>
    </p:spTree>
    <p:extLst>
      <p:ext uri="{BB962C8B-B14F-4D97-AF65-F5344CB8AC3E}">
        <p14:creationId xmlns:p14="http://schemas.microsoft.com/office/powerpoint/2010/main" val="4258244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600222" y="308541"/>
            <a:ext cx="11286978" cy="1077218"/>
          </a:xfrm>
          <a:prstGeom prst="rect">
            <a:avLst/>
          </a:prstGeom>
        </p:spPr>
        <p:txBody>
          <a:bodyPr wrap="square">
            <a:spAutoFit/>
          </a:bodyPr>
          <a:lstStyle/>
          <a:p>
            <a:r>
              <a:rPr lang="en-US" sz="2400" b="1" dirty="0">
                <a:solidFill>
                  <a:schemeClr val="accent5">
                    <a:lumMod val="50000"/>
                  </a:schemeClr>
                </a:solidFill>
              </a:rPr>
              <a:t>Convert JSON to a Data Frame</a:t>
            </a:r>
          </a:p>
          <a:p>
            <a:r>
              <a:rPr lang="en-US" sz="2000" dirty="0"/>
              <a:t>We can convert the extracted data above to a R data frame for further analysis using the </a:t>
            </a:r>
            <a:r>
              <a:rPr lang="en-US" sz="2000" dirty="0" err="1"/>
              <a:t>as.data.frame</a:t>
            </a:r>
            <a:r>
              <a:rPr lang="en-US" sz="2000" dirty="0"/>
              <a:t>() function.</a:t>
            </a:r>
          </a:p>
        </p:txBody>
      </p:sp>
      <p:pic>
        <p:nvPicPr>
          <p:cNvPr id="5" name="Picture 4"/>
          <p:cNvPicPr>
            <a:picLocks noChangeAspect="1"/>
          </p:cNvPicPr>
          <p:nvPr/>
        </p:nvPicPr>
        <p:blipFill rotWithShape="1">
          <a:blip r:embed="rId2"/>
          <a:srcRect l="26285" t="26203" r="34146" b="44715"/>
          <a:stretch/>
        </p:blipFill>
        <p:spPr>
          <a:xfrm>
            <a:off x="2537480" y="1438272"/>
            <a:ext cx="6621529" cy="2736298"/>
          </a:xfrm>
          <a:prstGeom prst="rect">
            <a:avLst/>
          </a:prstGeom>
        </p:spPr>
      </p:pic>
      <p:pic>
        <p:nvPicPr>
          <p:cNvPr id="6" name="Picture 5"/>
          <p:cNvPicPr>
            <a:picLocks noChangeAspect="1"/>
          </p:cNvPicPr>
          <p:nvPr/>
        </p:nvPicPr>
        <p:blipFill rotWithShape="1">
          <a:blip r:embed="rId3"/>
          <a:srcRect l="662" t="67356" r="71660" b="6874"/>
          <a:stretch/>
        </p:blipFill>
        <p:spPr>
          <a:xfrm>
            <a:off x="2927022" y="4121702"/>
            <a:ext cx="5227551" cy="2736298"/>
          </a:xfrm>
          <a:prstGeom prst="rect">
            <a:avLst/>
          </a:prstGeom>
        </p:spPr>
      </p:pic>
      <p:sp>
        <p:nvSpPr>
          <p:cNvPr id="2" name="Slide Number Placeholder 1"/>
          <p:cNvSpPr>
            <a:spLocks noGrp="1"/>
          </p:cNvSpPr>
          <p:nvPr>
            <p:ph type="sldNum" sz="quarter" idx="12"/>
          </p:nvPr>
        </p:nvSpPr>
        <p:spPr/>
        <p:txBody>
          <a:bodyPr/>
          <a:lstStyle/>
          <a:p>
            <a:fld id="{90F29226-97B9-443E-B381-9C25A52580F9}" type="slidenum">
              <a:rPr lang="en-US" smtClean="0"/>
              <a:t>4</a:t>
            </a:fld>
            <a:endParaRPr lang="en-US"/>
          </a:p>
        </p:txBody>
      </p:sp>
    </p:spTree>
    <p:extLst>
      <p:ext uri="{BB962C8B-B14F-4D97-AF65-F5344CB8AC3E}">
        <p14:creationId xmlns:p14="http://schemas.microsoft.com/office/powerpoint/2010/main" val="32001595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973"/>
            <a:ext cx="10515600" cy="900968"/>
          </a:xfrm>
        </p:spPr>
        <p:txBody>
          <a:bodyPr/>
          <a:lstStyle/>
          <a:p>
            <a:pPr algn="ctr"/>
            <a:r>
              <a:rPr lang="en-US" b="1" dirty="0" smtClean="0"/>
              <a:t>The Effect</a:t>
            </a:r>
            <a:endParaRPr lang="en-US" b="1" dirty="0"/>
          </a:p>
        </p:txBody>
      </p:sp>
      <p:sp>
        <p:nvSpPr>
          <p:cNvPr id="4" name="Slide Number Placeholder 3"/>
          <p:cNvSpPr>
            <a:spLocks noGrp="1"/>
          </p:cNvSpPr>
          <p:nvPr>
            <p:ph type="sldNum" sz="quarter" idx="12"/>
          </p:nvPr>
        </p:nvSpPr>
        <p:spPr/>
        <p:txBody>
          <a:bodyPr/>
          <a:lstStyle/>
          <a:p>
            <a:fld id="{90F29226-97B9-443E-B381-9C25A52580F9}" type="slidenum">
              <a:rPr lang="en-US" smtClean="0"/>
              <a:t>40</a:t>
            </a:fld>
            <a:endParaRPr lang="en-US"/>
          </a:p>
        </p:txBody>
      </p:sp>
      <p:pic>
        <p:nvPicPr>
          <p:cNvPr id="6" name="Picture 5"/>
          <p:cNvPicPr>
            <a:picLocks noChangeAspect="1"/>
          </p:cNvPicPr>
          <p:nvPr/>
        </p:nvPicPr>
        <p:blipFill rotWithShape="1">
          <a:blip r:embed="rId2"/>
          <a:srcRect l="27908" t="30433" r="5815" b="23029"/>
          <a:stretch/>
        </p:blipFill>
        <p:spPr>
          <a:xfrm>
            <a:off x="347004" y="1151418"/>
            <a:ext cx="11006796" cy="4345261"/>
          </a:xfrm>
          <a:prstGeom prst="rect">
            <a:avLst/>
          </a:prstGeom>
        </p:spPr>
      </p:pic>
      <p:sp>
        <p:nvSpPr>
          <p:cNvPr id="5" name="Rectangle 4"/>
          <p:cNvSpPr/>
          <p:nvPr/>
        </p:nvSpPr>
        <p:spPr>
          <a:xfrm>
            <a:off x="1356852" y="5956240"/>
            <a:ext cx="8870359" cy="461665"/>
          </a:xfrm>
          <a:prstGeom prst="rect">
            <a:avLst/>
          </a:prstGeom>
        </p:spPr>
        <p:txBody>
          <a:bodyPr wrap="square">
            <a:spAutoFit/>
          </a:bodyPr>
          <a:lstStyle/>
          <a:p>
            <a:pPr lvl="0"/>
            <a:r>
              <a:rPr lang="en-US" sz="2400" dirty="0">
                <a:solidFill>
                  <a:prstClr val="black"/>
                </a:solidFill>
              </a:rPr>
              <a:t>Missing data can also lead </a:t>
            </a:r>
            <a:r>
              <a:rPr lang="en-US" sz="2400" dirty="0" smtClean="0">
                <a:solidFill>
                  <a:prstClr val="black"/>
                </a:solidFill>
              </a:rPr>
              <a:t>to misleading </a:t>
            </a:r>
            <a:r>
              <a:rPr lang="en-US" sz="2400" dirty="0">
                <a:solidFill>
                  <a:prstClr val="black"/>
                </a:solidFill>
              </a:rPr>
              <a:t>results by introducing bias</a:t>
            </a:r>
          </a:p>
        </p:txBody>
      </p:sp>
    </p:spTree>
    <p:extLst>
      <p:ext uri="{BB962C8B-B14F-4D97-AF65-F5344CB8AC3E}">
        <p14:creationId xmlns:p14="http://schemas.microsoft.com/office/powerpoint/2010/main" val="16625384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90F29226-97B9-443E-B381-9C25A52580F9}" type="slidenum">
              <a:rPr lang="en-US" smtClean="0"/>
              <a:t>41</a:t>
            </a:fld>
            <a:endParaRPr lang="en-US"/>
          </a:p>
        </p:txBody>
      </p:sp>
      <p:pic>
        <p:nvPicPr>
          <p:cNvPr id="4" name="Picture 3"/>
          <p:cNvPicPr>
            <a:picLocks noChangeAspect="1"/>
          </p:cNvPicPr>
          <p:nvPr/>
        </p:nvPicPr>
        <p:blipFill>
          <a:blip r:embed="rId2"/>
          <a:stretch>
            <a:fillRect/>
          </a:stretch>
        </p:blipFill>
        <p:spPr>
          <a:xfrm>
            <a:off x="1399735" y="57424"/>
            <a:ext cx="7476979" cy="6607780"/>
          </a:xfrm>
          <a:prstGeom prst="rect">
            <a:avLst/>
          </a:prstGeom>
        </p:spPr>
      </p:pic>
      <p:sp>
        <p:nvSpPr>
          <p:cNvPr id="5" name="Rectangle 4"/>
          <p:cNvSpPr/>
          <p:nvPr/>
        </p:nvSpPr>
        <p:spPr>
          <a:xfrm>
            <a:off x="0" y="6538912"/>
            <a:ext cx="6096000" cy="461665"/>
          </a:xfrm>
          <a:prstGeom prst="rect">
            <a:avLst/>
          </a:prstGeom>
        </p:spPr>
        <p:txBody>
          <a:bodyPr>
            <a:spAutoFit/>
          </a:bodyPr>
          <a:lstStyle/>
          <a:p>
            <a:r>
              <a:rPr lang="en-US" sz="1200" dirty="0">
                <a:hlinkClick r:id="rId3"/>
              </a:rPr>
              <a:t>https://</a:t>
            </a:r>
            <a:r>
              <a:rPr lang="en-US" sz="1200" dirty="0" smtClean="0">
                <a:hlinkClick r:id="rId3"/>
              </a:rPr>
              <a:t>towardsdatascience.com/how-to-handle-missing-data-8646b18db0d4</a:t>
            </a:r>
            <a:endParaRPr lang="en-US" sz="1200" dirty="0" smtClean="0"/>
          </a:p>
          <a:p>
            <a:endParaRPr lang="en-US" sz="1200" dirty="0"/>
          </a:p>
        </p:txBody>
      </p:sp>
    </p:spTree>
    <p:extLst>
      <p:ext uri="{BB962C8B-B14F-4D97-AF65-F5344CB8AC3E}">
        <p14:creationId xmlns:p14="http://schemas.microsoft.com/office/powerpoint/2010/main" val="25412145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0F29226-97B9-443E-B381-9C25A52580F9}" type="slidenum">
              <a:rPr lang="en-US" smtClean="0"/>
              <a:t>42</a:t>
            </a:fld>
            <a:endParaRPr lang="en-US"/>
          </a:p>
        </p:txBody>
      </p:sp>
      <p:pic>
        <p:nvPicPr>
          <p:cNvPr id="5" name="Picture 4"/>
          <p:cNvPicPr>
            <a:picLocks noChangeAspect="1"/>
          </p:cNvPicPr>
          <p:nvPr/>
        </p:nvPicPr>
        <p:blipFill>
          <a:blip r:embed="rId2"/>
          <a:stretch>
            <a:fillRect/>
          </a:stretch>
        </p:blipFill>
        <p:spPr>
          <a:xfrm>
            <a:off x="2757267" y="222454"/>
            <a:ext cx="6873913" cy="2281595"/>
          </a:xfrm>
          <a:prstGeom prst="rect">
            <a:avLst/>
          </a:prstGeom>
        </p:spPr>
      </p:pic>
      <p:pic>
        <p:nvPicPr>
          <p:cNvPr id="6" name="Picture 5"/>
          <p:cNvPicPr>
            <a:picLocks noChangeAspect="1"/>
          </p:cNvPicPr>
          <p:nvPr/>
        </p:nvPicPr>
        <p:blipFill>
          <a:blip r:embed="rId3"/>
          <a:stretch>
            <a:fillRect/>
          </a:stretch>
        </p:blipFill>
        <p:spPr>
          <a:xfrm>
            <a:off x="2757267" y="2719387"/>
            <a:ext cx="6724650" cy="3819525"/>
          </a:xfrm>
          <a:prstGeom prst="rect">
            <a:avLst/>
          </a:prstGeom>
        </p:spPr>
      </p:pic>
    </p:spTree>
    <p:extLst>
      <p:ext uri="{BB962C8B-B14F-4D97-AF65-F5344CB8AC3E}">
        <p14:creationId xmlns:p14="http://schemas.microsoft.com/office/powerpoint/2010/main" val="35847132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68812"/>
            <a:ext cx="10515600" cy="819126"/>
          </a:xfrm>
        </p:spPr>
        <p:txBody>
          <a:bodyPr/>
          <a:lstStyle/>
          <a:p>
            <a:pPr algn="ctr"/>
            <a:r>
              <a:rPr lang="en-US" b="1" dirty="0" smtClean="0">
                <a:solidFill>
                  <a:srgbClr val="002060"/>
                </a:solidFill>
              </a:rPr>
              <a:t>Argument</a:t>
            </a:r>
            <a:endParaRPr lang="en-US" b="1" dirty="0">
              <a:solidFill>
                <a:srgbClr val="002060"/>
              </a:solidFill>
            </a:endParaRPr>
          </a:p>
        </p:txBody>
      </p:sp>
      <p:sp>
        <p:nvSpPr>
          <p:cNvPr id="4" name="Content Placeholder 3"/>
          <p:cNvSpPr>
            <a:spLocks noGrp="1"/>
          </p:cNvSpPr>
          <p:nvPr>
            <p:ph idx="1"/>
          </p:nvPr>
        </p:nvSpPr>
        <p:spPr>
          <a:xfrm>
            <a:off x="293077" y="948934"/>
            <a:ext cx="11605846" cy="4351338"/>
          </a:xfrm>
        </p:spPr>
        <p:txBody>
          <a:bodyPr/>
          <a:lstStyle/>
          <a:p>
            <a:pPr marL="0" indent="0">
              <a:buNone/>
            </a:pPr>
            <a:r>
              <a:rPr lang="en-US" dirty="0"/>
              <a:t>Dropping observations that have missing </a:t>
            </a:r>
            <a:r>
              <a:rPr lang="en-US" dirty="0" smtClean="0"/>
              <a:t>values.</a:t>
            </a:r>
            <a:endParaRPr lang="en-US" dirty="0"/>
          </a:p>
          <a:p>
            <a:pPr marL="0" indent="0">
              <a:buNone/>
            </a:pPr>
            <a:r>
              <a:rPr lang="en-US" dirty="0"/>
              <a:t>Imputing the missing values based on other </a:t>
            </a:r>
            <a:r>
              <a:rPr lang="en-US" dirty="0" smtClean="0"/>
              <a:t>observations.</a:t>
            </a:r>
          </a:p>
          <a:p>
            <a:pPr>
              <a:buFont typeface="Wingdings" panose="05000000000000000000" pitchFamily="2" charset="2"/>
              <a:buChar char="Ø"/>
            </a:pPr>
            <a:r>
              <a:rPr lang="en-US" dirty="0" smtClean="0"/>
              <a:t> Dropping </a:t>
            </a:r>
            <a:r>
              <a:rPr lang="en-US" dirty="0"/>
              <a:t>missing values is sub-optimal because when you drop observations, </a:t>
            </a:r>
            <a:r>
              <a:rPr lang="en-US" b="1" dirty="0">
                <a:solidFill>
                  <a:srgbClr val="C00000"/>
                </a:solidFill>
              </a:rPr>
              <a:t>you drop </a:t>
            </a:r>
            <a:r>
              <a:rPr lang="en-US" b="1" dirty="0" smtClean="0">
                <a:solidFill>
                  <a:srgbClr val="C00000"/>
                </a:solidFill>
              </a:rPr>
              <a:t>information</a:t>
            </a:r>
            <a:r>
              <a:rPr lang="en-US" dirty="0" smtClean="0"/>
              <a:t>.</a:t>
            </a:r>
          </a:p>
          <a:p>
            <a:pPr>
              <a:buFont typeface="Wingdings" panose="05000000000000000000" pitchFamily="2" charset="2"/>
              <a:buChar char="Ø"/>
            </a:pPr>
            <a:r>
              <a:rPr lang="en-US" dirty="0"/>
              <a:t>The fact that the value was missing may be informative in itself</a:t>
            </a:r>
            <a:r>
              <a:rPr lang="en-US" dirty="0" smtClean="0"/>
              <a:t>.</a:t>
            </a:r>
          </a:p>
          <a:p>
            <a:pPr>
              <a:buFont typeface="Wingdings" panose="05000000000000000000" pitchFamily="2" charset="2"/>
              <a:buChar char="Ø"/>
            </a:pPr>
            <a:r>
              <a:rPr lang="en-US" dirty="0" smtClean="0"/>
              <a:t>“</a:t>
            </a:r>
            <a:r>
              <a:rPr lang="en-US" dirty="0" err="1" smtClean="0"/>
              <a:t>Missingness</a:t>
            </a:r>
            <a:r>
              <a:rPr lang="en-US" dirty="0"/>
              <a:t>" is almost always informative in itself, and </a:t>
            </a:r>
            <a:r>
              <a:rPr lang="en-US" dirty="0" smtClean="0"/>
              <a:t>we </a:t>
            </a:r>
            <a:r>
              <a:rPr lang="en-US" dirty="0"/>
              <a:t>should tell your algorithm if a value was missing</a:t>
            </a:r>
            <a:r>
              <a:rPr lang="en-US" dirty="0" smtClean="0"/>
              <a:t>.</a:t>
            </a:r>
          </a:p>
          <a:p>
            <a:endParaRPr lang="en-US" dirty="0"/>
          </a:p>
        </p:txBody>
      </p:sp>
      <p:sp>
        <p:nvSpPr>
          <p:cNvPr id="2" name="Slide Number Placeholder 1"/>
          <p:cNvSpPr>
            <a:spLocks noGrp="1"/>
          </p:cNvSpPr>
          <p:nvPr>
            <p:ph type="sldNum" sz="quarter" idx="12"/>
          </p:nvPr>
        </p:nvSpPr>
        <p:spPr/>
        <p:txBody>
          <a:bodyPr/>
          <a:lstStyle/>
          <a:p>
            <a:fld id="{90F29226-97B9-443E-B381-9C25A52580F9}" type="slidenum">
              <a:rPr lang="en-US" smtClean="0"/>
              <a:t>43</a:t>
            </a:fld>
            <a:endParaRPr lang="en-US" dirty="0"/>
          </a:p>
        </p:txBody>
      </p:sp>
      <p:sp>
        <p:nvSpPr>
          <p:cNvPr id="5" name="Rectangle 4"/>
          <p:cNvSpPr/>
          <p:nvPr/>
        </p:nvSpPr>
        <p:spPr>
          <a:xfrm>
            <a:off x="293077" y="4510734"/>
            <a:ext cx="5016305" cy="1569660"/>
          </a:xfrm>
          <a:prstGeom prst="rect">
            <a:avLst/>
          </a:prstGeom>
          <a:solidFill>
            <a:srgbClr val="FFC000"/>
          </a:solidFill>
        </p:spPr>
        <p:txBody>
          <a:bodyPr wrap="square">
            <a:spAutoFit/>
          </a:bodyPr>
          <a:lstStyle/>
          <a:p>
            <a:r>
              <a:rPr lang="en-US" sz="1600" b="1" dirty="0"/>
              <a:t>Missing data puzzle pieces</a:t>
            </a:r>
          </a:p>
          <a:p>
            <a:r>
              <a:rPr lang="en-US" sz="1600" dirty="0"/>
              <a:t>Missing data is like missing a puzzle piece</a:t>
            </a:r>
            <a:r>
              <a:rPr lang="en-US" sz="1600" dirty="0" smtClean="0"/>
              <a:t>.</a:t>
            </a:r>
          </a:p>
          <a:p>
            <a:r>
              <a:rPr lang="en-US" sz="1600" dirty="0" smtClean="0"/>
              <a:t> </a:t>
            </a:r>
            <a:r>
              <a:rPr lang="en-US" sz="1600" dirty="0"/>
              <a:t>If you drop it, that’s like pretending the puzzle slot isn’t there. </a:t>
            </a:r>
            <a:endParaRPr lang="en-US" sz="1600" dirty="0" smtClean="0"/>
          </a:p>
          <a:p>
            <a:r>
              <a:rPr lang="en-US" sz="1600" dirty="0" smtClean="0"/>
              <a:t>If </a:t>
            </a:r>
            <a:r>
              <a:rPr lang="en-US" sz="1600" dirty="0"/>
              <a:t>you impute it, that’s like trying to squeeze in a piece from somewhere else in the puzzle.</a:t>
            </a:r>
          </a:p>
        </p:txBody>
      </p:sp>
      <p:pic>
        <p:nvPicPr>
          <p:cNvPr id="1026" name="Picture 2" descr="Image result for thumbs dow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455482" y="987938"/>
            <a:ext cx="616734" cy="5280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789384" y="1502861"/>
            <a:ext cx="615749" cy="530398"/>
          </a:xfrm>
          <a:prstGeom prst="rect">
            <a:avLst/>
          </a:prstGeom>
        </p:spPr>
      </p:pic>
      <p:sp>
        <p:nvSpPr>
          <p:cNvPr id="7" name="Rectangle 6"/>
          <p:cNvSpPr/>
          <p:nvPr/>
        </p:nvSpPr>
        <p:spPr>
          <a:xfrm>
            <a:off x="5741384" y="4443316"/>
            <a:ext cx="6096000" cy="1384995"/>
          </a:xfrm>
          <a:prstGeom prst="rect">
            <a:avLst/>
          </a:prstGeom>
        </p:spPr>
        <p:txBody>
          <a:bodyPr>
            <a:spAutoFit/>
          </a:bodyPr>
          <a:lstStyle/>
          <a:p>
            <a:r>
              <a:rPr lang="en-US" sz="2800" dirty="0" smtClean="0">
                <a:solidFill>
                  <a:srgbClr val="C00000"/>
                </a:solidFill>
              </a:rPr>
              <a:t>Always </a:t>
            </a:r>
            <a:r>
              <a:rPr lang="en-US" sz="2800" dirty="0">
                <a:solidFill>
                  <a:srgbClr val="C00000"/>
                </a:solidFill>
              </a:rPr>
              <a:t>tell </a:t>
            </a:r>
            <a:r>
              <a:rPr lang="en-US" sz="2800" dirty="0" smtClean="0">
                <a:solidFill>
                  <a:srgbClr val="C00000"/>
                </a:solidFill>
              </a:rPr>
              <a:t>the </a:t>
            </a:r>
            <a:r>
              <a:rPr lang="en-US" sz="2800" dirty="0">
                <a:solidFill>
                  <a:srgbClr val="C00000"/>
                </a:solidFill>
              </a:rPr>
              <a:t>algorithm that a value was missing because </a:t>
            </a:r>
            <a:r>
              <a:rPr lang="en-US" sz="2800" dirty="0" err="1">
                <a:solidFill>
                  <a:srgbClr val="C00000"/>
                </a:solidFill>
              </a:rPr>
              <a:t>missingness</a:t>
            </a:r>
            <a:r>
              <a:rPr lang="en-US" sz="2800" dirty="0">
                <a:solidFill>
                  <a:srgbClr val="C00000"/>
                </a:solidFill>
              </a:rPr>
              <a:t> is informative.</a:t>
            </a:r>
          </a:p>
        </p:txBody>
      </p:sp>
    </p:spTree>
    <p:extLst>
      <p:ext uri="{BB962C8B-B14F-4D97-AF65-F5344CB8AC3E}">
        <p14:creationId xmlns:p14="http://schemas.microsoft.com/office/powerpoint/2010/main" val="207498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6314"/>
            <a:ext cx="10515600" cy="858764"/>
          </a:xfrm>
        </p:spPr>
        <p:txBody>
          <a:bodyPr/>
          <a:lstStyle/>
          <a:p>
            <a:pPr algn="ctr"/>
            <a:r>
              <a:rPr lang="en-US" b="1" dirty="0" smtClean="0">
                <a:solidFill>
                  <a:srgbClr val="002060"/>
                </a:solidFill>
              </a:rPr>
              <a:t>Suggestion</a:t>
            </a:r>
            <a:endParaRPr lang="en-US" b="1" dirty="0">
              <a:solidFill>
                <a:srgbClr val="002060"/>
              </a:solidFill>
            </a:endParaRPr>
          </a:p>
        </p:txBody>
      </p:sp>
      <p:sp>
        <p:nvSpPr>
          <p:cNvPr id="3" name="Content Placeholder 2"/>
          <p:cNvSpPr>
            <a:spLocks noGrp="1"/>
          </p:cNvSpPr>
          <p:nvPr>
            <p:ph idx="1"/>
          </p:nvPr>
        </p:nvSpPr>
        <p:spPr>
          <a:xfrm>
            <a:off x="543364" y="1055077"/>
            <a:ext cx="11273498" cy="5666397"/>
          </a:xfrm>
        </p:spPr>
        <p:txBody>
          <a:bodyPr>
            <a:normAutofit fontScale="85000" lnSpcReduction="20000"/>
          </a:bodyPr>
          <a:lstStyle/>
          <a:p>
            <a:pPr marL="0" indent="0">
              <a:buNone/>
            </a:pPr>
            <a:r>
              <a:rPr lang="en-US" b="1" dirty="0"/>
              <a:t>Label as missing.</a:t>
            </a:r>
          </a:p>
          <a:p>
            <a:r>
              <a:rPr lang="en-US" dirty="0"/>
              <a:t>The key is to tell your algorithm that the value was originally missing.</a:t>
            </a:r>
          </a:p>
          <a:p>
            <a:pPr marL="0" indent="0">
              <a:buNone/>
            </a:pPr>
            <a:r>
              <a:rPr lang="en-US" b="1" dirty="0" smtClean="0"/>
              <a:t>Missing </a:t>
            </a:r>
            <a:r>
              <a:rPr lang="en-US" b="1" dirty="0"/>
              <a:t>categorical data</a:t>
            </a:r>
          </a:p>
          <a:p>
            <a:r>
              <a:rPr lang="en-US" dirty="0"/>
              <a:t>The best way to handle missing data for categorical features is to simply label them as ’Missing</a:t>
            </a:r>
            <a:r>
              <a:rPr lang="en-US" dirty="0" smtClean="0"/>
              <a:t>’!</a:t>
            </a:r>
          </a:p>
          <a:p>
            <a:r>
              <a:rPr lang="en-US" dirty="0" smtClean="0"/>
              <a:t>We’re </a:t>
            </a:r>
            <a:r>
              <a:rPr lang="en-US" dirty="0"/>
              <a:t>essentially adding a new class for the feature.</a:t>
            </a:r>
          </a:p>
          <a:p>
            <a:r>
              <a:rPr lang="en-US" dirty="0"/>
              <a:t>This tells the algorithm that the value was missing.</a:t>
            </a:r>
          </a:p>
          <a:p>
            <a:pPr marL="0" indent="0">
              <a:buNone/>
            </a:pPr>
            <a:r>
              <a:rPr lang="en-US" b="1" dirty="0" smtClean="0"/>
              <a:t>Missing </a:t>
            </a:r>
            <a:r>
              <a:rPr lang="en-US" b="1" dirty="0"/>
              <a:t>numeric data</a:t>
            </a:r>
          </a:p>
          <a:p>
            <a:r>
              <a:rPr lang="en-US" dirty="0"/>
              <a:t>For missing numeric data, you should flag and fill the values</a:t>
            </a:r>
            <a:r>
              <a:rPr lang="en-US" dirty="0" smtClean="0"/>
              <a:t>.</a:t>
            </a:r>
            <a:endParaRPr lang="en-US" dirty="0"/>
          </a:p>
          <a:p>
            <a:r>
              <a:rPr lang="en-US" dirty="0"/>
              <a:t>Flag the observation with an indicator variable of </a:t>
            </a:r>
            <a:r>
              <a:rPr lang="en-US" dirty="0" err="1"/>
              <a:t>missingness</a:t>
            </a:r>
            <a:r>
              <a:rPr lang="en-US" dirty="0"/>
              <a:t>.</a:t>
            </a:r>
          </a:p>
          <a:p>
            <a:r>
              <a:rPr lang="en-US" dirty="0"/>
              <a:t>Then, fill the original missing value with 0 just to meet the technical requirement of no missing values</a:t>
            </a:r>
            <a:r>
              <a:rPr lang="en-US" dirty="0" smtClean="0"/>
              <a:t>.</a:t>
            </a:r>
          </a:p>
          <a:p>
            <a:r>
              <a:rPr lang="en-US" dirty="0"/>
              <a:t>By using this technique of flagging and filling, </a:t>
            </a:r>
            <a:r>
              <a:rPr lang="en-US" dirty="0" smtClean="0"/>
              <a:t>we </a:t>
            </a:r>
            <a:r>
              <a:rPr lang="en-US" dirty="0"/>
              <a:t>are essentially allowing the algorithm to estimate the optimal constant for </a:t>
            </a:r>
            <a:r>
              <a:rPr lang="en-US" dirty="0" err="1"/>
              <a:t>missingness</a:t>
            </a:r>
            <a:r>
              <a:rPr lang="en-US" dirty="0"/>
              <a:t>, instead of just filling it in with the mean.</a:t>
            </a:r>
          </a:p>
          <a:p>
            <a:endParaRPr lang="en-US" dirty="0"/>
          </a:p>
        </p:txBody>
      </p:sp>
      <p:sp>
        <p:nvSpPr>
          <p:cNvPr id="4" name="Slide Number Placeholder 3"/>
          <p:cNvSpPr>
            <a:spLocks noGrp="1"/>
          </p:cNvSpPr>
          <p:nvPr>
            <p:ph type="sldNum" sz="quarter" idx="12"/>
          </p:nvPr>
        </p:nvSpPr>
        <p:spPr/>
        <p:txBody>
          <a:bodyPr/>
          <a:lstStyle/>
          <a:p>
            <a:fld id="{90F29226-97B9-443E-B381-9C25A52580F9}" type="slidenum">
              <a:rPr lang="en-US" smtClean="0"/>
              <a:t>44</a:t>
            </a:fld>
            <a:endParaRPr lang="en-US"/>
          </a:p>
        </p:txBody>
      </p:sp>
    </p:spTree>
    <p:extLst>
      <p:ext uri="{BB962C8B-B14F-4D97-AF65-F5344CB8AC3E}">
        <p14:creationId xmlns:p14="http://schemas.microsoft.com/office/powerpoint/2010/main" val="40619699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845" y="138320"/>
            <a:ext cx="10515600" cy="1325563"/>
          </a:xfrm>
        </p:spPr>
        <p:txBody>
          <a:bodyPr/>
          <a:lstStyle/>
          <a:p>
            <a:pPr algn="ctr"/>
            <a:r>
              <a:rPr lang="en-US" b="1" dirty="0">
                <a:solidFill>
                  <a:srgbClr val="002060"/>
                </a:solidFill>
              </a:rPr>
              <a:t>Tools of Data Preprocessing</a:t>
            </a:r>
          </a:p>
        </p:txBody>
      </p:sp>
      <p:sp>
        <p:nvSpPr>
          <p:cNvPr id="3" name="Content Placeholder 2"/>
          <p:cNvSpPr>
            <a:spLocks noGrp="1"/>
          </p:cNvSpPr>
          <p:nvPr>
            <p:ph idx="1"/>
          </p:nvPr>
        </p:nvSpPr>
        <p:spPr>
          <a:xfrm>
            <a:off x="554731" y="1587480"/>
            <a:ext cx="10515600" cy="4351338"/>
          </a:xfrm>
        </p:spPr>
        <p:txBody>
          <a:bodyPr>
            <a:normAutofit fontScale="85000" lnSpcReduction="20000"/>
          </a:bodyPr>
          <a:lstStyle/>
          <a:p>
            <a:pPr algn="just"/>
            <a:r>
              <a:rPr lang="en-US" b="1" dirty="0"/>
              <a:t>R</a:t>
            </a:r>
            <a:r>
              <a:rPr lang="en-US" dirty="0"/>
              <a:t> - R a framework that consists of various packages that can be used for Data Preprocessing like </a:t>
            </a:r>
            <a:r>
              <a:rPr lang="en-US" dirty="0" err="1"/>
              <a:t>dplyr</a:t>
            </a:r>
            <a:r>
              <a:rPr lang="en-US" dirty="0"/>
              <a:t> </a:t>
            </a:r>
            <a:r>
              <a:rPr lang="en-US" dirty="0" err="1"/>
              <a:t>etc</a:t>
            </a:r>
            <a:endParaRPr lang="en-US" dirty="0"/>
          </a:p>
          <a:p>
            <a:pPr algn="just"/>
            <a:endParaRPr lang="en-US" dirty="0"/>
          </a:p>
          <a:p>
            <a:pPr algn="just"/>
            <a:r>
              <a:rPr lang="en-US" b="1" dirty="0" err="1"/>
              <a:t>Weka</a:t>
            </a:r>
            <a:r>
              <a:rPr lang="en-US" dirty="0"/>
              <a:t> - </a:t>
            </a:r>
            <a:r>
              <a:rPr lang="en-US" dirty="0" err="1"/>
              <a:t>Weka</a:t>
            </a:r>
            <a:r>
              <a:rPr lang="en-US" dirty="0"/>
              <a:t> is a software that contains a collection of Machine Learning algorithms for Data Mining process. It consists of Data Preprocessing tools that are used before applying Machine Learning algorithms.</a:t>
            </a:r>
          </a:p>
          <a:p>
            <a:pPr algn="just"/>
            <a:endParaRPr lang="en-US" dirty="0"/>
          </a:p>
          <a:p>
            <a:pPr algn="just"/>
            <a:r>
              <a:rPr lang="en-US" b="1" dirty="0" err="1"/>
              <a:t>RapidMiner</a:t>
            </a:r>
            <a:r>
              <a:rPr lang="en-US" dirty="0"/>
              <a:t> - </a:t>
            </a:r>
            <a:r>
              <a:rPr lang="en-US" dirty="0" err="1"/>
              <a:t>RapidMiner</a:t>
            </a:r>
            <a:r>
              <a:rPr lang="en-US" dirty="0"/>
              <a:t> is an open-source Predictive Analytics Platform for Data Mining process. It provides the efficient tools for performing exact Data Preprocessing process.</a:t>
            </a:r>
          </a:p>
          <a:p>
            <a:pPr algn="just"/>
            <a:endParaRPr lang="en-US" dirty="0"/>
          </a:p>
          <a:p>
            <a:pPr algn="just"/>
            <a:r>
              <a:rPr lang="en-US" b="1" dirty="0"/>
              <a:t>Python</a:t>
            </a:r>
            <a:r>
              <a:rPr lang="en-US" dirty="0"/>
              <a:t> - Python is a programming language that provides various libraries that are used for Data Preprocessing.</a:t>
            </a:r>
          </a:p>
          <a:p>
            <a:endParaRPr lang="en-US" dirty="0"/>
          </a:p>
        </p:txBody>
      </p:sp>
      <p:sp>
        <p:nvSpPr>
          <p:cNvPr id="4" name="Slide Number Placeholder 3"/>
          <p:cNvSpPr>
            <a:spLocks noGrp="1"/>
          </p:cNvSpPr>
          <p:nvPr>
            <p:ph type="sldNum" sz="quarter" idx="12"/>
          </p:nvPr>
        </p:nvSpPr>
        <p:spPr/>
        <p:txBody>
          <a:bodyPr/>
          <a:lstStyle/>
          <a:p>
            <a:fld id="{90F29226-97B9-443E-B381-9C25A52580F9}" type="slidenum">
              <a:rPr lang="en-US" smtClean="0"/>
              <a:t>45</a:t>
            </a:fld>
            <a:endParaRPr lang="en-US"/>
          </a:p>
        </p:txBody>
      </p:sp>
    </p:spTree>
    <p:extLst>
      <p:ext uri="{BB962C8B-B14F-4D97-AF65-F5344CB8AC3E}">
        <p14:creationId xmlns:p14="http://schemas.microsoft.com/office/powerpoint/2010/main" val="42686291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313095" y="4448115"/>
            <a:ext cx="7878905" cy="2090797"/>
            <a:chOff x="4313095" y="4448115"/>
            <a:chExt cx="7878905" cy="2090797"/>
          </a:xfrm>
        </p:grpSpPr>
        <p:pic>
          <p:nvPicPr>
            <p:cNvPr id="6" name="Picture 5"/>
            <p:cNvPicPr>
              <a:picLocks noChangeAspect="1"/>
            </p:cNvPicPr>
            <p:nvPr/>
          </p:nvPicPr>
          <p:blipFill rotWithShape="1">
            <a:blip r:embed="rId2"/>
            <a:srcRect l="662" t="56587" r="47440" b="26490"/>
            <a:stretch/>
          </p:blipFill>
          <p:spPr>
            <a:xfrm>
              <a:off x="4313095" y="5094446"/>
              <a:ext cx="7878905" cy="1444466"/>
            </a:xfrm>
            <a:prstGeom prst="rect">
              <a:avLst/>
            </a:prstGeom>
          </p:spPr>
        </p:pic>
        <p:sp>
          <p:nvSpPr>
            <p:cNvPr id="5" name="Rectangle 4"/>
            <p:cNvSpPr/>
            <p:nvPr/>
          </p:nvSpPr>
          <p:spPr>
            <a:xfrm>
              <a:off x="7400979" y="4448115"/>
              <a:ext cx="1094530" cy="646331"/>
            </a:xfrm>
            <a:prstGeom prst="rect">
              <a:avLst/>
            </a:prstGeom>
            <a:noFill/>
          </p:spPr>
          <p:txBody>
            <a:bodyPr wrap="none" lIns="91440" tIns="45720" rIns="91440" bIns="45720">
              <a:spAutoFit/>
            </a:bodyPr>
            <a:lstStyle/>
            <a:p>
              <a:pPr algn="ctr"/>
              <a:r>
                <a:rPr lang="en-US" sz="3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Swirl</a:t>
              </a:r>
              <a:endParaRPr lang="en-US" sz="3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Oval 6"/>
            <p:cNvSpPr/>
            <p:nvPr/>
          </p:nvSpPr>
          <p:spPr>
            <a:xfrm>
              <a:off x="6977573" y="5722985"/>
              <a:ext cx="1941341" cy="1873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838200" y="0"/>
            <a:ext cx="10515600" cy="1069145"/>
          </a:xfrm>
        </p:spPr>
        <p:txBody>
          <a:bodyPr/>
          <a:lstStyle/>
          <a:p>
            <a:pPr algn="ctr"/>
            <a:r>
              <a:rPr lang="en-US" b="1" dirty="0"/>
              <a:t>Handling </a:t>
            </a:r>
            <a:r>
              <a:rPr lang="en-US" b="1" dirty="0" smtClean="0"/>
              <a:t>Missing Data </a:t>
            </a:r>
            <a:r>
              <a:rPr lang="en-US" b="1" dirty="0"/>
              <a:t>in R</a:t>
            </a:r>
          </a:p>
        </p:txBody>
      </p:sp>
      <p:sp>
        <p:nvSpPr>
          <p:cNvPr id="3" name="Content Placeholder 2"/>
          <p:cNvSpPr>
            <a:spLocks noGrp="1"/>
          </p:cNvSpPr>
          <p:nvPr>
            <p:ph idx="1"/>
          </p:nvPr>
        </p:nvSpPr>
        <p:spPr>
          <a:xfrm>
            <a:off x="149761" y="1815740"/>
            <a:ext cx="11681461" cy="4146725"/>
          </a:xfrm>
        </p:spPr>
        <p:txBody>
          <a:bodyPr>
            <a:normAutofit/>
          </a:bodyPr>
          <a:lstStyle/>
          <a:p>
            <a:pPr marL="0" indent="0">
              <a:buNone/>
            </a:pPr>
            <a:r>
              <a:rPr lang="en-US" sz="2400" b="1" dirty="0" smtClean="0"/>
              <a:t>Check </a:t>
            </a:r>
            <a:r>
              <a:rPr lang="en-US" sz="2400" b="1" dirty="0"/>
              <a:t>for missing data in a data </a:t>
            </a:r>
            <a:r>
              <a:rPr lang="en-US" sz="2400" b="1" dirty="0" smtClean="0"/>
              <a:t>set</a:t>
            </a:r>
          </a:p>
          <a:p>
            <a:r>
              <a:rPr lang="en-US" sz="2400" dirty="0"/>
              <a:t>When inputting data directly into R, '</a:t>
            </a:r>
            <a:r>
              <a:rPr lang="en-US" sz="2400" b="1" dirty="0"/>
              <a:t>NA</a:t>
            </a:r>
            <a:r>
              <a:rPr lang="en-US" sz="2400" dirty="0"/>
              <a:t>' is used to designate missing data. For example,</a:t>
            </a:r>
          </a:p>
          <a:p>
            <a:pPr marL="0" indent="0">
              <a:buNone/>
            </a:pPr>
            <a:r>
              <a:rPr lang="en-US" sz="2400" dirty="0" smtClean="0"/>
              <a:t>         &gt; </a:t>
            </a:r>
            <a:r>
              <a:rPr lang="en-US" sz="2400" dirty="0" err="1"/>
              <a:t>xvar</a:t>
            </a:r>
            <a:r>
              <a:rPr lang="en-US" sz="2400" dirty="0"/>
              <a:t> &lt;- c(2,NA,3,4,5,8)</a:t>
            </a:r>
          </a:p>
          <a:p>
            <a:pPr marL="0" indent="0" algn="just">
              <a:buNone/>
            </a:pPr>
            <a:r>
              <a:rPr lang="en-US" sz="2400" dirty="0"/>
              <a:t>Creates a variable ('</a:t>
            </a:r>
            <a:r>
              <a:rPr lang="en-US" sz="2400" dirty="0" err="1"/>
              <a:t>xvar</a:t>
            </a:r>
            <a:r>
              <a:rPr lang="en-US" sz="2400" dirty="0"/>
              <a:t>') for a sample of 6 subjects, but the second subject is missing data for this variable. NA is also used to indicate missing data when R prints data</a:t>
            </a:r>
            <a:r>
              <a:rPr lang="en-US" sz="2400" dirty="0" smtClean="0"/>
              <a:t>:</a:t>
            </a:r>
          </a:p>
          <a:p>
            <a:pPr marL="0" indent="0">
              <a:spcBef>
                <a:spcPts val="0"/>
              </a:spcBef>
              <a:buNone/>
            </a:pPr>
            <a:r>
              <a:rPr lang="en-US" sz="2400" dirty="0" smtClean="0"/>
              <a:t>	&gt; </a:t>
            </a:r>
            <a:r>
              <a:rPr lang="en-US" sz="2400" dirty="0" err="1" smtClean="0"/>
              <a:t>xvar</a:t>
            </a:r>
            <a:endParaRPr lang="en-US" sz="2400" dirty="0" smtClean="0"/>
          </a:p>
          <a:p>
            <a:pPr marL="0" indent="0">
              <a:spcBef>
                <a:spcPts val="0"/>
              </a:spcBef>
              <a:buNone/>
            </a:pPr>
            <a:r>
              <a:rPr lang="en-US" sz="2400" dirty="0" smtClean="0"/>
              <a:t>	 [1</a:t>
            </a:r>
            <a:r>
              <a:rPr lang="en-US" sz="2400" dirty="0"/>
              <a:t>] 2 NA 3 4 5 </a:t>
            </a:r>
            <a:r>
              <a:rPr lang="en-US" sz="2400" dirty="0" smtClean="0"/>
              <a:t>8</a:t>
            </a:r>
          </a:p>
          <a:p>
            <a:pPr marL="0" indent="0">
              <a:spcBef>
                <a:spcPts val="0"/>
              </a:spcBef>
              <a:buNone/>
            </a:pPr>
            <a:r>
              <a:rPr lang="en-US" sz="2400" dirty="0"/>
              <a:t> </a:t>
            </a:r>
            <a:r>
              <a:rPr lang="en-US" sz="2400" dirty="0" smtClean="0"/>
              <a:t>           &gt; is.na(</a:t>
            </a:r>
            <a:r>
              <a:rPr lang="en-US" sz="2400" dirty="0" err="1" smtClean="0"/>
              <a:t>xvar</a:t>
            </a:r>
            <a:r>
              <a:rPr lang="en-US" sz="2400" dirty="0" smtClean="0"/>
              <a:t>)</a:t>
            </a:r>
          </a:p>
          <a:p>
            <a:pPr marL="0" indent="0">
              <a:spcBef>
                <a:spcPts val="0"/>
              </a:spcBef>
              <a:buNone/>
            </a:pPr>
            <a:r>
              <a:rPr lang="da-DK" sz="2400" dirty="0" smtClean="0"/>
              <a:t> </a:t>
            </a:r>
            <a:r>
              <a:rPr lang="da-DK" sz="2000" dirty="0"/>
              <a:t>[1] FALSE </a:t>
            </a:r>
            <a:r>
              <a:rPr lang="da-DK" sz="2000" dirty="0" smtClean="0"/>
              <a:t>TRUE </a:t>
            </a:r>
            <a:r>
              <a:rPr lang="da-DK" sz="2000" dirty="0"/>
              <a:t>FALSE FALSE  </a:t>
            </a:r>
            <a:r>
              <a:rPr lang="da-DK" sz="2000" dirty="0" smtClean="0"/>
              <a:t>FALSE FALSE</a:t>
            </a:r>
            <a:endParaRPr lang="en-US" sz="2000" dirty="0"/>
          </a:p>
        </p:txBody>
      </p:sp>
      <p:sp>
        <p:nvSpPr>
          <p:cNvPr id="4" name="Rectangle 3"/>
          <p:cNvSpPr/>
          <p:nvPr/>
        </p:nvSpPr>
        <p:spPr>
          <a:xfrm>
            <a:off x="149761" y="914402"/>
            <a:ext cx="11905958" cy="830997"/>
          </a:xfrm>
          <a:prstGeom prst="rect">
            <a:avLst/>
          </a:prstGeom>
          <a:solidFill>
            <a:schemeClr val="accent2">
              <a:lumMod val="40000"/>
              <a:lumOff val="60000"/>
            </a:schemeClr>
          </a:solidFill>
        </p:spPr>
        <p:txBody>
          <a:bodyPr wrap="square">
            <a:spAutoFit/>
          </a:bodyPr>
          <a:lstStyle/>
          <a:p>
            <a:r>
              <a:rPr lang="en-US" sz="2400" dirty="0"/>
              <a:t>In R, </a:t>
            </a:r>
            <a:r>
              <a:rPr lang="en-US" sz="2400" b="1" dirty="0"/>
              <a:t>missing values </a:t>
            </a:r>
            <a:r>
              <a:rPr lang="en-US" sz="2400" dirty="0"/>
              <a:t>are represented by the symbol </a:t>
            </a:r>
            <a:r>
              <a:rPr lang="en-US" sz="2400" b="1" dirty="0"/>
              <a:t>NA</a:t>
            </a:r>
            <a:r>
              <a:rPr lang="en-US" sz="2400" dirty="0"/>
              <a:t> (not available). </a:t>
            </a:r>
            <a:endParaRPr lang="en-US" sz="2400" dirty="0" smtClean="0"/>
          </a:p>
          <a:p>
            <a:r>
              <a:rPr lang="en-US" sz="2400" b="1" dirty="0" smtClean="0"/>
              <a:t>Impossible </a:t>
            </a:r>
            <a:r>
              <a:rPr lang="en-US" sz="2400" b="1" dirty="0"/>
              <a:t>values </a:t>
            </a:r>
            <a:r>
              <a:rPr lang="en-US" sz="2400" dirty="0"/>
              <a:t>(e.g., dividing by zero) are represented by the symbol </a:t>
            </a:r>
            <a:r>
              <a:rPr lang="en-US" sz="2400" b="1" dirty="0" err="1"/>
              <a:t>NaN</a:t>
            </a:r>
            <a:r>
              <a:rPr lang="en-US" sz="2400" dirty="0"/>
              <a:t> (not a number).</a:t>
            </a:r>
          </a:p>
        </p:txBody>
      </p:sp>
      <p:sp>
        <p:nvSpPr>
          <p:cNvPr id="8" name="Slide Number Placeholder 7"/>
          <p:cNvSpPr>
            <a:spLocks noGrp="1"/>
          </p:cNvSpPr>
          <p:nvPr>
            <p:ph type="sldNum" sz="quarter" idx="12"/>
          </p:nvPr>
        </p:nvSpPr>
        <p:spPr/>
        <p:txBody>
          <a:bodyPr/>
          <a:lstStyle/>
          <a:p>
            <a:fld id="{90F29226-97B9-443E-B381-9C25A52580F9}" type="slidenum">
              <a:rPr lang="en-US" smtClean="0"/>
              <a:t>46</a:t>
            </a:fld>
            <a:endParaRPr lang="en-US"/>
          </a:p>
        </p:txBody>
      </p:sp>
    </p:spTree>
    <p:extLst>
      <p:ext uri="{BB962C8B-B14F-4D97-AF65-F5344CB8AC3E}">
        <p14:creationId xmlns:p14="http://schemas.microsoft.com/office/powerpoint/2010/main" val="23070331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8177"/>
            <a:ext cx="10515600" cy="1325563"/>
          </a:xfrm>
        </p:spPr>
        <p:txBody>
          <a:bodyPr/>
          <a:lstStyle/>
          <a:p>
            <a:pPr algn="ctr"/>
            <a:r>
              <a:rPr lang="en-US" b="1" dirty="0">
                <a:solidFill>
                  <a:srgbClr val="002060"/>
                </a:solidFill>
                <a:cs typeface="Arial" panose="020B0604020202020204" pitchFamily="34" charset="0"/>
              </a:rPr>
              <a:t>Data Manipulations</a:t>
            </a:r>
            <a:endParaRPr lang="en-US" dirty="0">
              <a:solidFill>
                <a:srgbClr val="002060"/>
              </a:solidFill>
            </a:endParaRPr>
          </a:p>
        </p:txBody>
      </p:sp>
      <p:sp>
        <p:nvSpPr>
          <p:cNvPr id="3" name="Content Placeholder 2"/>
          <p:cNvSpPr>
            <a:spLocks noGrp="1"/>
          </p:cNvSpPr>
          <p:nvPr>
            <p:ph idx="1"/>
          </p:nvPr>
        </p:nvSpPr>
        <p:spPr>
          <a:xfrm>
            <a:off x="683456" y="1614610"/>
            <a:ext cx="8727831" cy="4351338"/>
          </a:xfrm>
        </p:spPr>
        <p:txBody>
          <a:bodyPr/>
          <a:lstStyle/>
          <a:p>
            <a:pPr marL="342900" lvl="0" indent="-342900" algn="just" defTabSz="457200">
              <a:lnSpc>
                <a:spcPct val="100000"/>
              </a:lnSpc>
              <a:spcBef>
                <a:spcPct val="20000"/>
              </a:spcBef>
              <a:buFont typeface="Arial"/>
              <a:buChar char="•"/>
            </a:pPr>
            <a:r>
              <a:rPr lang="en-US" b="1" dirty="0">
                <a:solidFill>
                  <a:prstClr val="black"/>
                </a:solidFill>
                <a:latin typeface="Arial" panose="020B0604020202020204" pitchFamily="34" charset="0"/>
                <a:cs typeface="Arial" panose="020B0604020202020204" pitchFamily="34" charset="0"/>
              </a:rPr>
              <a:t>Filtering</a:t>
            </a:r>
            <a:r>
              <a:rPr lang="en-US" dirty="0">
                <a:solidFill>
                  <a:prstClr val="black"/>
                </a:solidFill>
                <a:latin typeface="Arial" panose="020B0604020202020204" pitchFamily="34" charset="0"/>
                <a:cs typeface="Arial" panose="020B0604020202020204" pitchFamily="34" charset="0"/>
              </a:rPr>
              <a:t>, or </a:t>
            </a:r>
            <a:r>
              <a:rPr lang="en-US" dirty="0" err="1">
                <a:solidFill>
                  <a:prstClr val="black"/>
                </a:solidFill>
                <a:latin typeface="Arial" panose="020B0604020202020204" pitchFamily="34" charset="0"/>
                <a:cs typeface="Arial" panose="020B0604020202020204" pitchFamily="34" charset="0"/>
              </a:rPr>
              <a:t>subsetting</a:t>
            </a:r>
            <a:r>
              <a:rPr lang="en-US" dirty="0">
                <a:solidFill>
                  <a:prstClr val="black"/>
                </a:solidFill>
                <a:latin typeface="Arial" panose="020B0604020202020204" pitchFamily="34" charset="0"/>
                <a:cs typeface="Arial" panose="020B0604020202020204" pitchFamily="34" charset="0"/>
              </a:rPr>
              <a:t>: Remove observations based on some condition.</a:t>
            </a:r>
          </a:p>
          <a:p>
            <a:pPr marL="342900" lvl="0" indent="-342900" algn="just" defTabSz="457200">
              <a:lnSpc>
                <a:spcPct val="100000"/>
              </a:lnSpc>
              <a:spcBef>
                <a:spcPct val="20000"/>
              </a:spcBef>
              <a:buFont typeface="Arial"/>
              <a:buChar char="•"/>
            </a:pPr>
            <a:r>
              <a:rPr lang="en-US" b="1" dirty="0">
                <a:solidFill>
                  <a:prstClr val="black"/>
                </a:solidFill>
                <a:latin typeface="Arial" panose="020B0604020202020204" pitchFamily="34" charset="0"/>
                <a:cs typeface="Arial" panose="020B0604020202020204" pitchFamily="34" charset="0"/>
              </a:rPr>
              <a:t>Aggregating</a:t>
            </a:r>
            <a:r>
              <a:rPr lang="en-US" dirty="0">
                <a:solidFill>
                  <a:prstClr val="black"/>
                </a:solidFill>
                <a:latin typeface="Arial" panose="020B0604020202020204" pitchFamily="34" charset="0"/>
                <a:cs typeface="Arial" panose="020B0604020202020204" pitchFamily="34" charset="0"/>
              </a:rPr>
              <a:t>: collapse multiple values into a single value (e.g., count, average, summing or taking means).</a:t>
            </a:r>
          </a:p>
          <a:p>
            <a:pPr marL="342900" lvl="0" indent="-342900" algn="just" defTabSz="457200">
              <a:lnSpc>
                <a:spcPct val="100000"/>
              </a:lnSpc>
              <a:spcBef>
                <a:spcPct val="20000"/>
              </a:spcBef>
              <a:buFont typeface="Arial"/>
              <a:buChar char="•"/>
            </a:pPr>
            <a:r>
              <a:rPr lang="en-US" b="1" dirty="0">
                <a:solidFill>
                  <a:prstClr val="black"/>
                </a:solidFill>
                <a:latin typeface="Arial" panose="020B0604020202020204" pitchFamily="34" charset="0"/>
                <a:cs typeface="Arial" panose="020B0604020202020204" pitchFamily="34" charset="0"/>
              </a:rPr>
              <a:t>Transforming</a:t>
            </a:r>
            <a:r>
              <a:rPr lang="en-US" dirty="0">
                <a:solidFill>
                  <a:prstClr val="black"/>
                </a:solidFill>
                <a:latin typeface="Arial" panose="020B0604020202020204" pitchFamily="34" charset="0"/>
                <a:cs typeface="Arial" panose="020B0604020202020204" pitchFamily="34" charset="0"/>
              </a:rPr>
              <a:t>: add new variables or modify existing variables (e.g., log-transforming). </a:t>
            </a:r>
          </a:p>
          <a:p>
            <a:pPr marL="342900" lvl="0" indent="-342900" algn="just" defTabSz="457200">
              <a:lnSpc>
                <a:spcPct val="100000"/>
              </a:lnSpc>
              <a:spcBef>
                <a:spcPct val="20000"/>
              </a:spcBef>
              <a:buFont typeface="Arial"/>
              <a:buChar char="•"/>
            </a:pPr>
            <a:r>
              <a:rPr lang="en-US" b="1" dirty="0">
                <a:solidFill>
                  <a:prstClr val="black"/>
                </a:solidFill>
                <a:latin typeface="Arial" panose="020B0604020202020204" pitchFamily="34" charset="0"/>
                <a:cs typeface="Arial" panose="020B0604020202020204" pitchFamily="34" charset="0"/>
              </a:rPr>
              <a:t>Sorting</a:t>
            </a:r>
            <a:r>
              <a:rPr lang="en-US" dirty="0">
                <a:solidFill>
                  <a:prstClr val="black"/>
                </a:solidFill>
                <a:latin typeface="Arial" panose="020B0604020202020204" pitchFamily="34" charset="0"/>
                <a:cs typeface="Arial" panose="020B0604020202020204" pitchFamily="34" charset="0"/>
              </a:rPr>
              <a:t>: change the order of values.</a:t>
            </a:r>
          </a:p>
          <a:p>
            <a:endParaRPr lang="en-US" dirty="0"/>
          </a:p>
        </p:txBody>
      </p:sp>
      <p:sp>
        <p:nvSpPr>
          <p:cNvPr id="4" name="Rectangle 3"/>
          <p:cNvSpPr/>
          <p:nvPr/>
        </p:nvSpPr>
        <p:spPr>
          <a:xfrm>
            <a:off x="8857958" y="2294281"/>
            <a:ext cx="3802966" cy="954107"/>
          </a:xfrm>
          <a:prstGeom prst="rect">
            <a:avLst/>
          </a:prstGeom>
        </p:spPr>
        <p:txBody>
          <a:bodyPr wrap="square">
            <a:spAutoFit/>
          </a:bodyPr>
          <a:lstStyle/>
          <a:p>
            <a:pPr lvl="0" algn="ctr" defTabSz="457200"/>
            <a:r>
              <a:rPr lang="en-US" sz="2800" b="1" dirty="0">
                <a:ln w="13462">
                  <a:solidFill>
                    <a:prstClr val="white"/>
                  </a:solidFill>
                  <a:prstDash val="solid"/>
                </a:ln>
                <a:solidFill>
                  <a:prstClr val="black">
                    <a:lumMod val="85000"/>
                    <a:lumOff val="15000"/>
                  </a:prstClr>
                </a:solidFill>
                <a:effectLst>
                  <a:outerShdw dist="38100" dir="2700000" algn="bl" rotWithShape="0">
                    <a:srgbClr val="4BACC6"/>
                  </a:outerShdw>
                </a:effectLst>
                <a:latin typeface="Arial" panose="020B0604020202020204" pitchFamily="34" charset="0"/>
                <a:cs typeface="Arial" panose="020B0604020202020204" pitchFamily="34" charset="0"/>
              </a:rPr>
              <a:t>Data</a:t>
            </a:r>
          </a:p>
          <a:p>
            <a:pPr lvl="0" algn="ctr" defTabSz="457200"/>
            <a:r>
              <a:rPr lang="en-US" sz="2800" b="1" dirty="0">
                <a:ln w="13462">
                  <a:solidFill>
                    <a:prstClr val="white"/>
                  </a:solidFill>
                  <a:prstDash val="solid"/>
                </a:ln>
                <a:solidFill>
                  <a:prstClr val="black">
                    <a:lumMod val="85000"/>
                    <a:lumOff val="15000"/>
                  </a:prstClr>
                </a:solidFill>
                <a:effectLst>
                  <a:outerShdw dist="38100" dir="2700000" algn="bl" rotWithShape="0">
                    <a:srgbClr val="4BACC6"/>
                  </a:outerShdw>
                </a:effectLst>
                <a:latin typeface="Arial" panose="020B0604020202020204" pitchFamily="34" charset="0"/>
                <a:cs typeface="Arial" panose="020B0604020202020204" pitchFamily="34" charset="0"/>
              </a:rPr>
              <a:t>Reduction</a:t>
            </a:r>
          </a:p>
        </p:txBody>
      </p:sp>
      <p:sp>
        <p:nvSpPr>
          <p:cNvPr id="5" name="Right Brace 4"/>
          <p:cNvSpPr/>
          <p:nvPr/>
        </p:nvSpPr>
        <p:spPr>
          <a:xfrm>
            <a:off x="9312812" y="1871003"/>
            <a:ext cx="323557" cy="18006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0F29226-97B9-443E-B381-9C25A52580F9}" type="slidenum">
              <a:rPr lang="en-US" smtClean="0"/>
              <a:t>47</a:t>
            </a:fld>
            <a:endParaRPr lang="en-US"/>
          </a:p>
        </p:txBody>
      </p:sp>
    </p:spTree>
    <p:extLst>
      <p:ext uri="{BB962C8B-B14F-4D97-AF65-F5344CB8AC3E}">
        <p14:creationId xmlns:p14="http://schemas.microsoft.com/office/powerpoint/2010/main" val="31091113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531897" y="-8217"/>
            <a:ext cx="4723451" cy="1949477"/>
          </a:xfrm>
          <a:prstGeom prst="rect">
            <a:avLst/>
          </a:prstGeom>
        </p:spPr>
      </p:pic>
      <p:sp>
        <p:nvSpPr>
          <p:cNvPr id="2" name="Title 1"/>
          <p:cNvSpPr>
            <a:spLocks noGrp="1"/>
          </p:cNvSpPr>
          <p:nvPr>
            <p:ph type="title"/>
          </p:nvPr>
        </p:nvSpPr>
        <p:spPr>
          <a:xfrm>
            <a:off x="838199" y="102524"/>
            <a:ext cx="2538047" cy="1017049"/>
          </a:xfrm>
        </p:spPr>
        <p:txBody>
          <a:bodyPr/>
          <a:lstStyle/>
          <a:p>
            <a:r>
              <a:rPr lang="en-US" b="1" dirty="0" smtClean="0"/>
              <a:t>Tidy Data</a:t>
            </a:r>
            <a:endParaRPr lang="en-US" b="1" dirty="0"/>
          </a:p>
        </p:txBody>
      </p:sp>
      <p:sp>
        <p:nvSpPr>
          <p:cNvPr id="3" name="Content Placeholder 2"/>
          <p:cNvSpPr>
            <a:spLocks noGrp="1"/>
          </p:cNvSpPr>
          <p:nvPr>
            <p:ph idx="1"/>
          </p:nvPr>
        </p:nvSpPr>
        <p:spPr>
          <a:xfrm>
            <a:off x="548640" y="1289877"/>
            <a:ext cx="11372557" cy="3457440"/>
          </a:xfrm>
        </p:spPr>
        <p:txBody>
          <a:bodyPr>
            <a:normAutofit/>
          </a:bodyPr>
          <a:lstStyle/>
          <a:p>
            <a:pPr algn="just"/>
            <a:r>
              <a:rPr lang="en-US" sz="2400" dirty="0" smtClean="0"/>
              <a:t>The </a:t>
            </a:r>
            <a:r>
              <a:rPr lang="en-US" sz="2400" b="1" dirty="0" smtClean="0"/>
              <a:t>end </a:t>
            </a:r>
            <a:r>
              <a:rPr lang="en-US" sz="2400" b="1" dirty="0"/>
              <a:t>goal </a:t>
            </a:r>
            <a:r>
              <a:rPr lang="en-US" sz="2400" dirty="0"/>
              <a:t>of cleaning data </a:t>
            </a:r>
            <a:r>
              <a:rPr lang="en-US" sz="2400" dirty="0" smtClean="0"/>
              <a:t>process.</a:t>
            </a:r>
            <a:endParaRPr lang="en-US" sz="2400" dirty="0"/>
          </a:p>
          <a:p>
            <a:pPr algn="just"/>
            <a:r>
              <a:rPr lang="en-US" sz="2400" dirty="0" smtClean="0"/>
              <a:t>Each </a:t>
            </a:r>
            <a:r>
              <a:rPr lang="en-US" sz="2400" b="1" dirty="0"/>
              <a:t>variable</a:t>
            </a:r>
            <a:r>
              <a:rPr lang="en-US" sz="2400" dirty="0"/>
              <a:t> should be in one </a:t>
            </a:r>
            <a:r>
              <a:rPr lang="en-US" sz="2400" b="1" dirty="0" smtClean="0"/>
              <a:t>column.</a:t>
            </a:r>
            <a:endParaRPr lang="en-US" sz="2400" b="1" dirty="0"/>
          </a:p>
          <a:p>
            <a:pPr algn="just"/>
            <a:r>
              <a:rPr lang="en-US" sz="2400" dirty="0" smtClean="0"/>
              <a:t>Each </a:t>
            </a:r>
            <a:r>
              <a:rPr lang="en-US" sz="2400" b="1" dirty="0"/>
              <a:t>observation </a:t>
            </a:r>
            <a:r>
              <a:rPr lang="en-US" sz="2400" dirty="0"/>
              <a:t>of that variable should be in a different </a:t>
            </a:r>
            <a:r>
              <a:rPr lang="en-US" sz="2400" b="1" dirty="0"/>
              <a:t>row</a:t>
            </a:r>
          </a:p>
          <a:p>
            <a:pPr algn="just"/>
            <a:r>
              <a:rPr lang="en-US" sz="2400" dirty="0" smtClean="0"/>
              <a:t>There should be one </a:t>
            </a:r>
            <a:r>
              <a:rPr lang="en-US" sz="2400" dirty="0"/>
              <a:t>table for each kind of variable</a:t>
            </a:r>
          </a:p>
          <a:p>
            <a:pPr marL="457200" lvl="1" indent="0" algn="just">
              <a:buNone/>
            </a:pPr>
            <a:r>
              <a:rPr lang="en-US" b="1" dirty="0"/>
              <a:t>– </a:t>
            </a:r>
            <a:r>
              <a:rPr lang="en-US" dirty="0"/>
              <a:t>if there are multiple tables, there should be a column to link them</a:t>
            </a:r>
          </a:p>
          <a:p>
            <a:pPr algn="just"/>
            <a:r>
              <a:rPr lang="en-US" sz="2400" dirty="0" smtClean="0"/>
              <a:t>Include </a:t>
            </a:r>
            <a:r>
              <a:rPr lang="en-US" sz="2400" dirty="0"/>
              <a:t>a row at the top of each file with variable names (variable names should make </a:t>
            </a:r>
            <a:r>
              <a:rPr lang="en-US" sz="2400" dirty="0" smtClean="0"/>
              <a:t>sense, human readable)</a:t>
            </a:r>
            <a:endParaRPr lang="en-US" sz="2400" dirty="0"/>
          </a:p>
          <a:p>
            <a:pPr algn="just"/>
            <a:r>
              <a:rPr lang="en-US" sz="2400" dirty="0" smtClean="0"/>
              <a:t> In </a:t>
            </a:r>
            <a:r>
              <a:rPr lang="en-US" sz="2400" dirty="0"/>
              <a:t>general data should be save in one file per </a:t>
            </a:r>
            <a:r>
              <a:rPr lang="en-US" sz="2400" dirty="0" smtClean="0"/>
              <a:t>table.</a:t>
            </a:r>
            <a:endParaRPr lang="en-US" sz="2400" dirty="0"/>
          </a:p>
        </p:txBody>
      </p:sp>
      <p:sp>
        <p:nvSpPr>
          <p:cNvPr id="4" name="TextBox 3"/>
          <p:cNvSpPr txBox="1"/>
          <p:nvPr/>
        </p:nvSpPr>
        <p:spPr>
          <a:xfrm>
            <a:off x="548640" y="4885112"/>
            <a:ext cx="3334044" cy="1200329"/>
          </a:xfrm>
          <a:prstGeom prst="rect">
            <a:avLst/>
          </a:prstGeom>
          <a:solidFill>
            <a:schemeClr val="accent6">
              <a:lumMod val="40000"/>
              <a:lumOff val="60000"/>
            </a:schemeClr>
          </a:solidFill>
        </p:spPr>
        <p:txBody>
          <a:bodyPr wrap="square" rtlCol="0">
            <a:spAutoFit/>
          </a:bodyPr>
          <a:lstStyle/>
          <a:p>
            <a:r>
              <a:rPr lang="en-US" sz="2400" b="1" dirty="0" smtClean="0"/>
              <a:t>Variables = Columns</a:t>
            </a:r>
          </a:p>
          <a:p>
            <a:r>
              <a:rPr lang="en-US" sz="2400" b="1" dirty="0" smtClean="0"/>
              <a:t>Observations = Rows</a:t>
            </a:r>
          </a:p>
          <a:p>
            <a:r>
              <a:rPr lang="en-US" sz="2400" b="1" dirty="0" smtClean="0"/>
              <a:t>Data set = Table</a:t>
            </a:r>
            <a:endParaRPr lang="en-US" sz="2400" b="1" dirty="0"/>
          </a:p>
        </p:txBody>
      </p:sp>
      <p:sp>
        <p:nvSpPr>
          <p:cNvPr id="5" name="Slide Number Placeholder 4"/>
          <p:cNvSpPr>
            <a:spLocks noGrp="1"/>
          </p:cNvSpPr>
          <p:nvPr>
            <p:ph type="sldNum" sz="quarter" idx="12"/>
          </p:nvPr>
        </p:nvSpPr>
        <p:spPr/>
        <p:txBody>
          <a:bodyPr/>
          <a:lstStyle/>
          <a:p>
            <a:fld id="{90F29226-97B9-443E-B381-9C25A52580F9}" type="slidenum">
              <a:rPr lang="en-US" smtClean="0"/>
              <a:t>48</a:t>
            </a:fld>
            <a:endParaRPr lang="en-US"/>
          </a:p>
        </p:txBody>
      </p:sp>
      <p:pic>
        <p:nvPicPr>
          <p:cNvPr id="6" name="Picture 5"/>
          <p:cNvPicPr>
            <a:picLocks noChangeAspect="1"/>
          </p:cNvPicPr>
          <p:nvPr/>
        </p:nvPicPr>
        <p:blipFill rotWithShape="1">
          <a:blip r:embed="rId3"/>
          <a:srcRect l="30764" t="38894" r="30467" b="41156"/>
          <a:stretch/>
        </p:blipFill>
        <p:spPr>
          <a:xfrm>
            <a:off x="4111144" y="4651394"/>
            <a:ext cx="6678900" cy="1932286"/>
          </a:xfrm>
          <a:prstGeom prst="rect">
            <a:avLst/>
          </a:prstGeom>
        </p:spPr>
      </p:pic>
      <p:sp>
        <p:nvSpPr>
          <p:cNvPr id="7" name="TextBox 6"/>
          <p:cNvSpPr txBox="1"/>
          <p:nvPr/>
        </p:nvSpPr>
        <p:spPr>
          <a:xfrm>
            <a:off x="9160999" y="1630886"/>
            <a:ext cx="2760198" cy="1477328"/>
          </a:xfrm>
          <a:prstGeom prst="rect">
            <a:avLst/>
          </a:prstGeom>
          <a:solidFill>
            <a:schemeClr val="accent4">
              <a:lumMod val="20000"/>
              <a:lumOff val="80000"/>
            </a:schemeClr>
          </a:solidFill>
        </p:spPr>
        <p:txBody>
          <a:bodyPr wrap="square" rtlCol="0">
            <a:spAutoFit/>
          </a:bodyPr>
          <a:lstStyle/>
          <a:p>
            <a:r>
              <a:rPr lang="en-US" dirty="0"/>
              <a:t>The point of creating a tidy data set is to get the data into a format that can be easily shared, computed on, and analyzed.</a:t>
            </a:r>
          </a:p>
        </p:txBody>
      </p:sp>
    </p:spTree>
    <p:extLst>
      <p:ext uri="{BB962C8B-B14F-4D97-AF65-F5344CB8AC3E}">
        <p14:creationId xmlns:p14="http://schemas.microsoft.com/office/powerpoint/2010/main" val="37038324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smtClean="0">
                <a:solidFill>
                  <a:schemeClr val="accent5">
                    <a:lumMod val="50000"/>
                  </a:schemeClr>
                </a:solidFill>
              </a:rPr>
              <a:t>Code Book</a:t>
            </a:r>
            <a:endParaRPr lang="en-US" b="1" dirty="0">
              <a:solidFill>
                <a:schemeClr val="accent5">
                  <a:lumMod val="50000"/>
                </a:schemeClr>
              </a:solidFill>
            </a:endParaRPr>
          </a:p>
        </p:txBody>
      </p:sp>
      <p:sp>
        <p:nvSpPr>
          <p:cNvPr id="3" name="Content Placeholder 2"/>
          <p:cNvSpPr>
            <a:spLocks noGrp="1"/>
          </p:cNvSpPr>
          <p:nvPr>
            <p:ph idx="1"/>
          </p:nvPr>
        </p:nvSpPr>
        <p:spPr>
          <a:xfrm>
            <a:off x="739726" y="1350523"/>
            <a:ext cx="10515600" cy="4351338"/>
          </a:xfrm>
        </p:spPr>
        <p:txBody>
          <a:bodyPr>
            <a:normAutofit/>
          </a:bodyPr>
          <a:lstStyle/>
          <a:p>
            <a:pPr marL="0" indent="0">
              <a:buNone/>
            </a:pPr>
            <a:r>
              <a:rPr lang="en-US" dirty="0"/>
              <a:t>For almost any data set, the </a:t>
            </a:r>
            <a:r>
              <a:rPr lang="en-US" b="1" dirty="0"/>
              <a:t>measurements</a:t>
            </a:r>
            <a:r>
              <a:rPr lang="en-US" dirty="0"/>
              <a:t> you calculate will need to be </a:t>
            </a:r>
            <a:r>
              <a:rPr lang="en-US" b="1" dirty="0"/>
              <a:t>described in more detail </a:t>
            </a:r>
            <a:r>
              <a:rPr lang="en-US" dirty="0"/>
              <a:t>than you will sneak into the spreadsheet</a:t>
            </a:r>
            <a:r>
              <a:rPr lang="en-US" dirty="0" smtClean="0"/>
              <a:t>.</a:t>
            </a:r>
          </a:p>
          <a:p>
            <a:pPr marL="0" indent="0">
              <a:buNone/>
            </a:pPr>
            <a:r>
              <a:rPr lang="en-US" dirty="0">
                <a:latin typeface="Arial" panose="020B0604020202020204" pitchFamily="34" charset="0"/>
                <a:cs typeface="Arial" panose="020B0604020202020204" pitchFamily="34" charset="0"/>
              </a:rPr>
              <a:t>It is the </a:t>
            </a:r>
            <a:r>
              <a:rPr lang="en-US" b="1" dirty="0">
                <a:latin typeface="Arial" panose="020B0604020202020204" pitchFamily="34" charset="0"/>
                <a:cs typeface="Arial" panose="020B0604020202020204" pitchFamily="34" charset="0"/>
              </a:rPr>
              <a:t>meta data</a:t>
            </a:r>
            <a:r>
              <a:rPr lang="en-US" dirty="0">
                <a:latin typeface="Arial" panose="020B0604020202020204" pitchFamily="34" charset="0"/>
                <a:cs typeface="Arial" panose="020B0604020202020204" pitchFamily="34" charset="0"/>
              </a:rPr>
              <a:t>.</a:t>
            </a:r>
          </a:p>
          <a:p>
            <a:pPr marL="0" indent="0">
              <a:buNone/>
            </a:pPr>
            <a:r>
              <a:rPr lang="en-US" dirty="0" smtClean="0"/>
              <a:t>At </a:t>
            </a:r>
            <a:r>
              <a:rPr lang="en-US" dirty="0"/>
              <a:t>minimum a code book should contain: </a:t>
            </a:r>
          </a:p>
          <a:p>
            <a:pPr lvl="1" algn="just">
              <a:buFont typeface="Wingdings" panose="05000000000000000000" pitchFamily="2" charset="2"/>
              <a:buChar char="Ø"/>
            </a:pPr>
            <a:r>
              <a:rPr lang="en-US" sz="2800" b="1" dirty="0" smtClean="0"/>
              <a:t>Information </a:t>
            </a:r>
            <a:r>
              <a:rPr lang="en-US" sz="2800" b="1" dirty="0"/>
              <a:t>about the variables </a:t>
            </a:r>
            <a:r>
              <a:rPr lang="en-US" sz="2800" dirty="0"/>
              <a:t>(including units!) in the data set not contained in the tidy </a:t>
            </a:r>
            <a:r>
              <a:rPr lang="en-US" sz="2800" dirty="0" smtClean="0"/>
              <a:t>data.</a:t>
            </a:r>
            <a:endParaRPr lang="en-US" sz="2800" dirty="0"/>
          </a:p>
          <a:p>
            <a:pPr lvl="1">
              <a:buFont typeface="Wingdings" panose="05000000000000000000" pitchFamily="2" charset="2"/>
              <a:buChar char="Ø"/>
            </a:pPr>
            <a:r>
              <a:rPr lang="en-US" sz="2800" dirty="0" smtClean="0"/>
              <a:t>Information </a:t>
            </a:r>
            <a:r>
              <a:rPr lang="en-US" sz="2800" dirty="0"/>
              <a:t>about the </a:t>
            </a:r>
            <a:r>
              <a:rPr lang="en-US" sz="2800" b="1" dirty="0"/>
              <a:t>summary choices</a:t>
            </a:r>
            <a:r>
              <a:rPr lang="en-US" sz="2800" dirty="0"/>
              <a:t> you </a:t>
            </a:r>
            <a:r>
              <a:rPr lang="en-US" sz="2800" dirty="0" smtClean="0"/>
              <a:t>made.</a:t>
            </a:r>
            <a:endParaRPr lang="en-US" sz="2800" dirty="0"/>
          </a:p>
          <a:p>
            <a:pPr lvl="1">
              <a:buFont typeface="Wingdings" panose="05000000000000000000" pitchFamily="2" charset="2"/>
              <a:buChar char="Ø"/>
            </a:pPr>
            <a:r>
              <a:rPr lang="en-US" sz="2800" dirty="0" smtClean="0"/>
              <a:t>Information </a:t>
            </a:r>
            <a:r>
              <a:rPr lang="en-US" sz="2800" dirty="0"/>
              <a:t>about the </a:t>
            </a:r>
            <a:r>
              <a:rPr lang="en-US" sz="2800" b="1" dirty="0"/>
              <a:t>experimental study design </a:t>
            </a:r>
            <a:r>
              <a:rPr lang="en-US" sz="2800" dirty="0"/>
              <a:t>you </a:t>
            </a:r>
            <a:r>
              <a:rPr lang="en-US" sz="2800" dirty="0" smtClean="0"/>
              <a:t>used.</a:t>
            </a:r>
            <a:endParaRPr lang="en-US" sz="2800" dirty="0"/>
          </a:p>
          <a:p>
            <a:pPr marL="0" indent="0">
              <a:buNone/>
            </a:pPr>
            <a:endParaRPr lang="en-US" dirty="0"/>
          </a:p>
        </p:txBody>
      </p:sp>
      <p:sp>
        <p:nvSpPr>
          <p:cNvPr id="5" name="Slide Number Placeholder 4"/>
          <p:cNvSpPr>
            <a:spLocks noGrp="1"/>
          </p:cNvSpPr>
          <p:nvPr>
            <p:ph type="sldNum" sz="quarter" idx="12"/>
          </p:nvPr>
        </p:nvSpPr>
        <p:spPr/>
        <p:txBody>
          <a:bodyPr/>
          <a:lstStyle/>
          <a:p>
            <a:fld id="{90F29226-97B9-443E-B381-9C25A52580F9}" type="slidenum">
              <a:rPr lang="en-US" smtClean="0"/>
              <a:t>49</a:t>
            </a:fld>
            <a:endParaRPr lang="en-US"/>
          </a:p>
        </p:txBody>
      </p:sp>
    </p:spTree>
    <p:extLst>
      <p:ext uri="{BB962C8B-B14F-4D97-AF65-F5344CB8AC3E}">
        <p14:creationId xmlns:p14="http://schemas.microsoft.com/office/powerpoint/2010/main" val="3411137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383657" y="618979"/>
            <a:ext cx="5562600" cy="1009589"/>
          </a:xfrm>
          <a:solidFill>
            <a:schemeClr val="accent5">
              <a:lumMod val="50000"/>
            </a:schemeClr>
          </a:solidFill>
        </p:spPr>
        <p:txBody>
          <a:bodyPr/>
          <a:lstStyle/>
          <a:p>
            <a:pPr algn="ctr"/>
            <a:r>
              <a:rPr lang="en-US" b="1" dirty="0" smtClean="0">
                <a:solidFill>
                  <a:srgbClr val="FFFF00"/>
                </a:solidFill>
              </a:rPr>
              <a:t>Exercise - Geolocation</a:t>
            </a:r>
            <a:endParaRPr lang="en-US" b="1" dirty="0">
              <a:solidFill>
                <a:srgbClr val="FFFF00"/>
              </a:solidFill>
            </a:endParaRPr>
          </a:p>
        </p:txBody>
      </p:sp>
      <p:sp>
        <p:nvSpPr>
          <p:cNvPr id="6" name="Content Placeholder 5"/>
          <p:cNvSpPr>
            <a:spLocks noGrp="1"/>
          </p:cNvSpPr>
          <p:nvPr>
            <p:ph sz="half" idx="2"/>
          </p:nvPr>
        </p:nvSpPr>
        <p:spPr>
          <a:xfrm>
            <a:off x="838198" y="2153384"/>
            <a:ext cx="10653517" cy="1433879"/>
          </a:xfrm>
        </p:spPr>
        <p:txBody>
          <a:bodyPr/>
          <a:lstStyle/>
          <a:p>
            <a:r>
              <a:rPr lang="en-US" dirty="0"/>
              <a:t>To see your own Geolocation data in JSON format, just open this link: </a:t>
            </a:r>
            <a:r>
              <a:rPr lang="en-US" dirty="0">
                <a:hlinkClick r:id="rId2"/>
              </a:rPr>
              <a:t>http://ip-api.com/json</a:t>
            </a:r>
            <a:r>
              <a:rPr lang="en-US" dirty="0" smtClean="0">
                <a:hlinkClick r:id="rId2"/>
              </a:rPr>
              <a:t>/</a:t>
            </a:r>
            <a:endParaRPr lang="en-US" dirty="0" smtClean="0"/>
          </a:p>
          <a:p>
            <a:r>
              <a:rPr lang="en-US" dirty="0" smtClean="0"/>
              <a:t>Convert your geolocation data </a:t>
            </a:r>
            <a:r>
              <a:rPr lang="en-US" dirty="0"/>
              <a:t>to a Data </a:t>
            </a:r>
            <a:r>
              <a:rPr lang="en-US" dirty="0" smtClean="0"/>
              <a:t>Frame.</a:t>
            </a:r>
            <a:endParaRPr lang="en-US" dirty="0"/>
          </a:p>
          <a:p>
            <a:endParaRPr lang="en-US" dirty="0"/>
          </a:p>
          <a:p>
            <a:endParaRPr lang="en-US" dirty="0"/>
          </a:p>
        </p:txBody>
      </p:sp>
      <p:sp>
        <p:nvSpPr>
          <p:cNvPr id="2" name="Slide Number Placeholder 1"/>
          <p:cNvSpPr>
            <a:spLocks noGrp="1"/>
          </p:cNvSpPr>
          <p:nvPr>
            <p:ph type="sldNum" sz="quarter" idx="12"/>
          </p:nvPr>
        </p:nvSpPr>
        <p:spPr/>
        <p:txBody>
          <a:bodyPr/>
          <a:lstStyle/>
          <a:p>
            <a:fld id="{90F29226-97B9-443E-B381-9C25A52580F9}" type="slidenum">
              <a:rPr lang="en-US" smtClean="0"/>
              <a:t>5</a:t>
            </a:fld>
            <a:endParaRPr lang="en-US"/>
          </a:p>
        </p:txBody>
      </p:sp>
    </p:spTree>
    <p:extLst>
      <p:ext uri="{BB962C8B-B14F-4D97-AF65-F5344CB8AC3E}">
        <p14:creationId xmlns:p14="http://schemas.microsoft.com/office/powerpoint/2010/main" val="9843973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968"/>
            <a:ext cx="10515600" cy="746791"/>
          </a:xfrm>
        </p:spPr>
        <p:txBody>
          <a:bodyPr/>
          <a:lstStyle/>
          <a:p>
            <a:pPr algn="ctr"/>
            <a:r>
              <a:rPr lang="en-US" b="1" dirty="0" smtClean="0"/>
              <a:t>Data Cleaning Hands-on Examples</a:t>
            </a:r>
            <a:endParaRPr lang="en-US" b="1" dirty="0"/>
          </a:p>
        </p:txBody>
      </p:sp>
      <p:sp>
        <p:nvSpPr>
          <p:cNvPr id="3" name="Content Placeholder 2"/>
          <p:cNvSpPr>
            <a:spLocks noGrp="1"/>
          </p:cNvSpPr>
          <p:nvPr>
            <p:ph idx="1"/>
          </p:nvPr>
        </p:nvSpPr>
        <p:spPr>
          <a:xfrm>
            <a:off x="1059426" y="1523385"/>
            <a:ext cx="10164097" cy="4351338"/>
          </a:xfrm>
        </p:spPr>
        <p:txBody>
          <a:bodyPr/>
          <a:lstStyle/>
          <a:p>
            <a:r>
              <a:rPr lang="en-US" dirty="0"/>
              <a:t>Tricks for cleaning your data in </a:t>
            </a:r>
            <a:r>
              <a:rPr lang="en-US" dirty="0" smtClean="0"/>
              <a:t>R </a:t>
            </a:r>
          </a:p>
          <a:p>
            <a:pPr marL="0" indent="0">
              <a:buNone/>
            </a:pPr>
            <a:r>
              <a:rPr lang="en-US" sz="1800" dirty="0" smtClean="0">
                <a:hlinkClick r:id="rId2"/>
              </a:rPr>
              <a:t>https</a:t>
            </a:r>
            <a:r>
              <a:rPr lang="en-US" sz="1800" dirty="0">
                <a:hlinkClick r:id="rId2"/>
              </a:rPr>
              <a:t>://</a:t>
            </a:r>
            <a:r>
              <a:rPr lang="en-US" sz="1800" dirty="0" smtClean="0">
                <a:hlinkClick r:id="rId2"/>
              </a:rPr>
              <a:t>github.com/underthecurve/r-data-cleaning-tricks/blob/master/R-datacleaning-tricks.md</a:t>
            </a:r>
            <a:r>
              <a:rPr lang="en-US" sz="1800" dirty="0" smtClean="0"/>
              <a:t> </a:t>
            </a:r>
          </a:p>
          <a:p>
            <a:r>
              <a:rPr lang="en-US" dirty="0"/>
              <a:t>Essential data cleaning for ad-hoc tasks in </a:t>
            </a:r>
            <a:r>
              <a:rPr lang="en-US" dirty="0" smtClean="0"/>
              <a:t>R </a:t>
            </a:r>
          </a:p>
          <a:p>
            <a:pPr marL="0" indent="0">
              <a:buNone/>
            </a:pPr>
            <a:r>
              <a:rPr lang="en-US" sz="1800" dirty="0" smtClean="0">
                <a:hlinkClick r:id="rId3"/>
              </a:rPr>
              <a:t>https</a:t>
            </a:r>
            <a:r>
              <a:rPr lang="en-US" sz="1800" dirty="0">
                <a:hlinkClick r:id="rId3"/>
              </a:rPr>
              <a:t>://datascienceplus.com/essential-data-cleaning-for-ad-hoc-tasks-in-r</a:t>
            </a:r>
            <a:r>
              <a:rPr lang="en-US" sz="1800" dirty="0" smtClean="0">
                <a:hlinkClick r:id="rId3"/>
              </a:rPr>
              <a:t>/</a:t>
            </a:r>
            <a:r>
              <a:rPr lang="en-US" sz="1800" dirty="0" smtClean="0"/>
              <a:t> </a:t>
            </a:r>
          </a:p>
          <a:p>
            <a:r>
              <a:rPr lang="en-US" dirty="0" smtClean="0"/>
              <a:t>Checklist for Data Cleansing</a:t>
            </a:r>
          </a:p>
          <a:p>
            <a:pPr marL="0" indent="0">
              <a:buNone/>
            </a:pPr>
            <a:r>
              <a:rPr lang="en-US" sz="1800" dirty="0">
                <a:hlinkClick r:id="rId4"/>
              </a:rPr>
              <a:t>https://sebastiansauer.github.io/data_cleansing</a:t>
            </a:r>
            <a:r>
              <a:rPr lang="en-US" sz="1800" dirty="0" smtClean="0">
                <a:hlinkClick r:id="rId4"/>
              </a:rPr>
              <a:t>/</a:t>
            </a:r>
            <a:r>
              <a:rPr lang="en-US" sz="1800" dirty="0" smtClean="0"/>
              <a:t> </a:t>
            </a:r>
            <a:endParaRPr lang="en-US" sz="1800" dirty="0"/>
          </a:p>
          <a:p>
            <a:endParaRPr lang="en-US" sz="1800" dirty="0"/>
          </a:p>
        </p:txBody>
      </p:sp>
      <p:sp>
        <p:nvSpPr>
          <p:cNvPr id="4" name="Slide Number Placeholder 3"/>
          <p:cNvSpPr>
            <a:spLocks noGrp="1"/>
          </p:cNvSpPr>
          <p:nvPr>
            <p:ph type="sldNum" sz="quarter" idx="12"/>
          </p:nvPr>
        </p:nvSpPr>
        <p:spPr/>
        <p:txBody>
          <a:bodyPr/>
          <a:lstStyle/>
          <a:p>
            <a:fld id="{90F29226-97B9-443E-B381-9C25A52580F9}" type="slidenum">
              <a:rPr lang="en-US" smtClean="0"/>
              <a:t>50</a:t>
            </a:fld>
            <a:endParaRPr lang="en-US"/>
          </a:p>
        </p:txBody>
      </p:sp>
    </p:spTree>
    <p:extLst>
      <p:ext uri="{BB962C8B-B14F-4D97-AF65-F5344CB8AC3E}">
        <p14:creationId xmlns:p14="http://schemas.microsoft.com/office/powerpoint/2010/main" val="24775527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018" y="0"/>
            <a:ext cx="10515600" cy="1325563"/>
          </a:xfrm>
        </p:spPr>
        <p:txBody>
          <a:bodyPr/>
          <a:lstStyle/>
          <a:p>
            <a:pPr algn="ctr"/>
            <a:r>
              <a:rPr lang="en-US" b="1" dirty="0" smtClean="0"/>
              <a:t>References</a:t>
            </a:r>
            <a:endParaRPr lang="en-US" b="1" dirty="0"/>
          </a:p>
        </p:txBody>
      </p:sp>
      <p:sp>
        <p:nvSpPr>
          <p:cNvPr id="3" name="Content Placeholder 2"/>
          <p:cNvSpPr>
            <a:spLocks noGrp="1"/>
          </p:cNvSpPr>
          <p:nvPr>
            <p:ph idx="1"/>
          </p:nvPr>
        </p:nvSpPr>
        <p:spPr>
          <a:xfrm>
            <a:off x="407962" y="1325563"/>
            <a:ext cx="11577711" cy="4351338"/>
          </a:xfrm>
        </p:spPr>
        <p:txBody>
          <a:bodyPr/>
          <a:lstStyle/>
          <a:p>
            <a:pPr marL="0" indent="0">
              <a:buNone/>
            </a:pPr>
            <a:r>
              <a:rPr lang="en-US" dirty="0" smtClean="0"/>
              <a:t>The Elements of Data Analytic Style </a:t>
            </a:r>
            <a:r>
              <a:rPr lang="en-US" dirty="0" smtClean="0">
                <a:hlinkClick r:id="rId2"/>
              </a:rPr>
              <a:t>http</a:t>
            </a:r>
            <a:r>
              <a:rPr lang="en-US" dirty="0">
                <a:hlinkClick r:id="rId2"/>
              </a:rPr>
              <a:t>://</a:t>
            </a:r>
            <a:r>
              <a:rPr lang="en-US" dirty="0" smtClean="0">
                <a:hlinkClick r:id="rId2"/>
              </a:rPr>
              <a:t>worldpece.org/sites/default/files/datastyle.pdf</a:t>
            </a:r>
            <a:endParaRPr lang="en-US" dirty="0" smtClean="0"/>
          </a:p>
          <a:p>
            <a:pPr marL="0" indent="0">
              <a:buNone/>
            </a:pPr>
            <a:r>
              <a:rPr lang="en-US" dirty="0" smtClean="0"/>
              <a:t>See </a:t>
            </a:r>
            <a:r>
              <a:rPr lang="en-US" b="1" dirty="0" smtClean="0"/>
              <a:t>Cleaning Data in Excel </a:t>
            </a:r>
            <a:r>
              <a:rPr lang="en-US" dirty="0" smtClean="0"/>
              <a:t>- </a:t>
            </a:r>
            <a:r>
              <a:rPr lang="en-US" dirty="0">
                <a:hlinkClick r:id="rId3"/>
              </a:rPr>
              <a:t>https://</a:t>
            </a:r>
            <a:r>
              <a:rPr lang="en-US" dirty="0" smtClean="0">
                <a:hlinkClick r:id="rId3"/>
              </a:rPr>
              <a:t>www.youtube.com/watch?v=pIyMc-oqbv4</a:t>
            </a:r>
            <a:endParaRPr lang="en-US" dirty="0" smtClean="0"/>
          </a:p>
          <a:p>
            <a:pPr marL="0" indent="0">
              <a:buNone/>
            </a:pPr>
            <a:r>
              <a:rPr lang="en-US" dirty="0"/>
              <a:t>A Taxonomy of Dirty Data  -  </a:t>
            </a:r>
            <a:r>
              <a:rPr lang="en-US" dirty="0">
                <a:hlinkClick r:id="rId4"/>
              </a:rPr>
              <a:t>https://</a:t>
            </a:r>
            <a:r>
              <a:rPr lang="en-US" dirty="0" smtClean="0">
                <a:hlinkClick r:id="rId4"/>
              </a:rPr>
              <a:t>www.researchgate.net/publication/220451798_A_Taxonomy_of_Dirty_Data</a:t>
            </a:r>
            <a:r>
              <a:rPr lang="en-US" dirty="0" smtClean="0"/>
              <a:t> </a:t>
            </a:r>
            <a:r>
              <a:rPr lang="en-US" dirty="0"/>
              <a:t>  </a:t>
            </a:r>
            <a:endParaRPr lang="en-US" dirty="0" smtClean="0"/>
          </a:p>
          <a:p>
            <a:pPr marL="0" indent="0">
              <a:buNone/>
            </a:pPr>
            <a:r>
              <a:rPr lang="en-US" dirty="0" smtClean="0"/>
              <a:t>Natural </a:t>
            </a:r>
            <a:r>
              <a:rPr lang="en-US" dirty="0"/>
              <a:t>Language Processing (Part 2): Data Cleaning &amp; Text Pre-Processing in </a:t>
            </a:r>
            <a:r>
              <a:rPr lang="en-US" dirty="0" smtClean="0"/>
              <a:t>Python   </a:t>
            </a:r>
            <a:r>
              <a:rPr lang="en-US" dirty="0">
                <a:hlinkClick r:id="rId5"/>
              </a:rPr>
              <a:t>https://</a:t>
            </a:r>
            <a:r>
              <a:rPr lang="en-US" dirty="0" smtClean="0">
                <a:hlinkClick r:id="rId5"/>
              </a:rPr>
              <a:t>www.youtube.com/watch?v=iQ1bfDMCv_c</a:t>
            </a:r>
            <a:r>
              <a:rPr lang="en-US" dirty="0" smtClean="0"/>
              <a:t> </a:t>
            </a:r>
            <a:endParaRPr lang="en-US" dirty="0"/>
          </a:p>
        </p:txBody>
      </p:sp>
      <p:sp>
        <p:nvSpPr>
          <p:cNvPr id="4" name="Slide Number Placeholder 3"/>
          <p:cNvSpPr>
            <a:spLocks noGrp="1"/>
          </p:cNvSpPr>
          <p:nvPr>
            <p:ph type="sldNum" sz="quarter" idx="12"/>
          </p:nvPr>
        </p:nvSpPr>
        <p:spPr/>
        <p:txBody>
          <a:bodyPr/>
          <a:lstStyle/>
          <a:p>
            <a:fld id="{90F29226-97B9-443E-B381-9C25A52580F9}" type="slidenum">
              <a:rPr lang="en-US" smtClean="0"/>
              <a:t>51</a:t>
            </a:fld>
            <a:endParaRPr lang="en-US"/>
          </a:p>
        </p:txBody>
      </p:sp>
    </p:spTree>
    <p:extLst>
      <p:ext uri="{BB962C8B-B14F-4D97-AF65-F5344CB8AC3E}">
        <p14:creationId xmlns:p14="http://schemas.microsoft.com/office/powerpoint/2010/main" val="705339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90F29226-97B9-443E-B381-9C25A52580F9}" type="slidenum">
              <a:rPr lang="en-US" smtClean="0"/>
              <a:t>6</a:t>
            </a:fld>
            <a:endParaRPr lang="en-US"/>
          </a:p>
        </p:txBody>
      </p:sp>
      <p:pic>
        <p:nvPicPr>
          <p:cNvPr id="10" name="Picture 9"/>
          <p:cNvPicPr>
            <a:picLocks noChangeAspect="1"/>
          </p:cNvPicPr>
          <p:nvPr/>
        </p:nvPicPr>
        <p:blipFill rotWithShape="1">
          <a:blip r:embed="rId2"/>
          <a:srcRect l="986" t="7933" r="39765" b="85529"/>
          <a:stretch/>
        </p:blipFill>
        <p:spPr>
          <a:xfrm>
            <a:off x="106679" y="4325816"/>
            <a:ext cx="7709096" cy="478302"/>
          </a:xfrm>
          <a:prstGeom prst="rect">
            <a:avLst/>
          </a:prstGeom>
        </p:spPr>
      </p:pic>
      <p:pic>
        <p:nvPicPr>
          <p:cNvPr id="11" name="Picture 10"/>
          <p:cNvPicPr>
            <a:picLocks noChangeAspect="1"/>
          </p:cNvPicPr>
          <p:nvPr/>
        </p:nvPicPr>
        <p:blipFill rotWithShape="1">
          <a:blip r:embed="rId3"/>
          <a:srcRect l="29205" t="7741" r="37494" b="86298"/>
          <a:stretch/>
        </p:blipFill>
        <p:spPr>
          <a:xfrm>
            <a:off x="7815775" y="4360199"/>
            <a:ext cx="4332850" cy="436100"/>
          </a:xfrm>
          <a:prstGeom prst="rect">
            <a:avLst/>
          </a:prstGeom>
        </p:spPr>
      </p:pic>
      <p:pic>
        <p:nvPicPr>
          <p:cNvPr id="12" name="Picture 11"/>
          <p:cNvPicPr>
            <a:picLocks noChangeAspect="1"/>
          </p:cNvPicPr>
          <p:nvPr/>
        </p:nvPicPr>
        <p:blipFill>
          <a:blip r:embed="rId4"/>
          <a:stretch>
            <a:fillRect/>
          </a:stretch>
        </p:blipFill>
        <p:spPr>
          <a:xfrm>
            <a:off x="2892056" y="713596"/>
            <a:ext cx="5718544" cy="2420322"/>
          </a:xfrm>
          <a:prstGeom prst="rect">
            <a:avLst/>
          </a:prstGeom>
        </p:spPr>
      </p:pic>
      <p:sp>
        <p:nvSpPr>
          <p:cNvPr id="13" name="TextBox 12"/>
          <p:cNvSpPr txBox="1"/>
          <p:nvPr/>
        </p:nvSpPr>
        <p:spPr>
          <a:xfrm>
            <a:off x="4573172" y="3693802"/>
            <a:ext cx="2826434" cy="369332"/>
          </a:xfrm>
          <a:prstGeom prst="rect">
            <a:avLst/>
          </a:prstGeom>
          <a:solidFill>
            <a:srgbClr val="00B0F0"/>
          </a:solidFill>
        </p:spPr>
        <p:txBody>
          <a:bodyPr wrap="square" rtlCol="0">
            <a:spAutoFit/>
          </a:bodyPr>
          <a:lstStyle/>
          <a:p>
            <a:r>
              <a:rPr lang="en-US" dirty="0" smtClean="0"/>
              <a:t>1 Observation , 14 Variables</a:t>
            </a:r>
            <a:endParaRPr lang="en-US" dirty="0"/>
          </a:p>
        </p:txBody>
      </p:sp>
    </p:spTree>
    <p:extLst>
      <p:ext uri="{BB962C8B-B14F-4D97-AF65-F5344CB8AC3E}">
        <p14:creationId xmlns:p14="http://schemas.microsoft.com/office/powerpoint/2010/main" val="4117907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0F29226-97B9-443E-B381-9C25A52580F9}" type="slidenum">
              <a:rPr lang="en-US" smtClean="0"/>
              <a:t>7</a:t>
            </a:fld>
            <a:endParaRPr lang="en-US"/>
          </a:p>
        </p:txBody>
      </p:sp>
      <p:pic>
        <p:nvPicPr>
          <p:cNvPr id="3" name="Picture 2"/>
          <p:cNvPicPr>
            <a:picLocks noChangeAspect="1"/>
          </p:cNvPicPr>
          <p:nvPr/>
        </p:nvPicPr>
        <p:blipFill>
          <a:blip r:embed="rId2"/>
          <a:stretch>
            <a:fillRect/>
          </a:stretch>
        </p:blipFill>
        <p:spPr>
          <a:xfrm>
            <a:off x="795502" y="1969478"/>
            <a:ext cx="10427236" cy="3615396"/>
          </a:xfrm>
          <a:prstGeom prst="rect">
            <a:avLst/>
          </a:prstGeom>
        </p:spPr>
      </p:pic>
      <p:sp>
        <p:nvSpPr>
          <p:cNvPr id="4" name="Rectangle 3"/>
          <p:cNvSpPr/>
          <p:nvPr/>
        </p:nvSpPr>
        <p:spPr>
          <a:xfrm>
            <a:off x="1522606" y="717453"/>
            <a:ext cx="6622588" cy="646331"/>
          </a:xfrm>
          <a:prstGeom prst="rect">
            <a:avLst/>
          </a:prstGeom>
          <a:solidFill>
            <a:srgbClr val="002060"/>
          </a:solidFill>
        </p:spPr>
        <p:txBody>
          <a:bodyPr wrap="square" lIns="91440" tIns="45720" rIns="91440" bIns="45720">
            <a:spAutoFit/>
          </a:bodyPr>
          <a:lstStyle/>
          <a:p>
            <a:pPr algn="ctr"/>
            <a:r>
              <a:rPr lang="en-US" sz="3600" b="1" cap="none" spc="0" dirty="0" smtClean="0">
                <a:ln w="9525">
                  <a:solidFill>
                    <a:schemeClr val="bg1"/>
                  </a:solidFill>
                  <a:prstDash val="solid"/>
                </a:ln>
                <a:solidFill>
                  <a:srgbClr val="FFFF00"/>
                </a:solidFill>
                <a:effectLst>
                  <a:outerShdw blurRad="12700" dist="38100" dir="2700000" algn="tl" rotWithShape="0">
                    <a:schemeClr val="bg1">
                      <a:lumMod val="50000"/>
                    </a:schemeClr>
                  </a:outerShdw>
                </a:effectLst>
              </a:rPr>
              <a:t>Solution to </a:t>
            </a:r>
            <a:r>
              <a:rPr lang="en-US" sz="3600" b="1" cap="none" spc="0" dirty="0" err="1" smtClean="0">
                <a:ln w="9525">
                  <a:solidFill>
                    <a:schemeClr val="bg1"/>
                  </a:solidFill>
                  <a:prstDash val="solid"/>
                </a:ln>
                <a:solidFill>
                  <a:srgbClr val="FFFF00"/>
                </a:solidFill>
                <a:effectLst>
                  <a:outerShdw blurRad="12700" dist="38100" dir="2700000" algn="tl" rotWithShape="0">
                    <a:schemeClr val="bg1">
                      <a:lumMod val="50000"/>
                    </a:schemeClr>
                  </a:outerShdw>
                </a:effectLst>
              </a:rPr>
              <a:t>GeoLocation</a:t>
            </a:r>
            <a:r>
              <a:rPr lang="en-US" sz="3600" b="1" cap="none" spc="0" dirty="0" smtClean="0">
                <a:ln w="9525">
                  <a:solidFill>
                    <a:schemeClr val="bg1"/>
                  </a:solidFill>
                  <a:prstDash val="solid"/>
                </a:ln>
                <a:solidFill>
                  <a:srgbClr val="FFFF00"/>
                </a:solidFill>
                <a:effectLst>
                  <a:outerShdw blurRad="12700" dist="38100" dir="2700000" algn="tl" rotWithShape="0">
                    <a:schemeClr val="bg1">
                      <a:lumMod val="50000"/>
                    </a:schemeClr>
                  </a:outerShdw>
                </a:effectLst>
              </a:rPr>
              <a:t> Exercise</a:t>
            </a:r>
            <a:endParaRPr lang="en-US" sz="3600" b="1" cap="none" spc="0" dirty="0">
              <a:ln w="9525">
                <a:solidFill>
                  <a:schemeClr val="bg1"/>
                </a:solidFill>
                <a:prstDash val="solid"/>
              </a:ln>
              <a:solidFill>
                <a:srgbClr val="FFFF00"/>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097445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35" y="0"/>
            <a:ext cx="4774809" cy="938831"/>
          </a:xfrm>
        </p:spPr>
        <p:txBody>
          <a:bodyPr/>
          <a:lstStyle/>
          <a:p>
            <a:pPr algn="ctr"/>
            <a:r>
              <a:rPr lang="en-US" b="1" dirty="0" smtClean="0">
                <a:solidFill>
                  <a:srgbClr val="002060"/>
                </a:solidFill>
              </a:rPr>
              <a:t>What Next?</a:t>
            </a:r>
            <a:endParaRPr lang="en-US" b="1" dirty="0">
              <a:solidFill>
                <a:srgbClr val="002060"/>
              </a:solidFill>
            </a:endParaRPr>
          </a:p>
        </p:txBody>
      </p:sp>
      <p:pic>
        <p:nvPicPr>
          <p:cNvPr id="4" name="Picture 3"/>
          <p:cNvPicPr>
            <a:picLocks noChangeAspect="1"/>
          </p:cNvPicPr>
          <p:nvPr/>
        </p:nvPicPr>
        <p:blipFill rotWithShape="1">
          <a:blip r:embed="rId2"/>
          <a:srcRect l="4392" t="3880" r="4251" b="5423"/>
          <a:stretch/>
        </p:blipFill>
        <p:spPr>
          <a:xfrm>
            <a:off x="0" y="829995"/>
            <a:ext cx="7315201" cy="4037428"/>
          </a:xfrm>
          <a:prstGeom prst="rect">
            <a:avLst/>
          </a:prstGeom>
        </p:spPr>
      </p:pic>
      <p:sp>
        <p:nvSpPr>
          <p:cNvPr id="12" name="TextBox 11"/>
          <p:cNvSpPr txBox="1"/>
          <p:nvPr/>
        </p:nvSpPr>
        <p:spPr>
          <a:xfrm>
            <a:off x="7348672" y="1032625"/>
            <a:ext cx="4584433" cy="5724644"/>
          </a:xfrm>
          <a:prstGeom prst="rect">
            <a:avLst/>
          </a:prstGeom>
          <a:solidFill>
            <a:srgbClr val="FFCCCC"/>
          </a:solidFill>
        </p:spPr>
        <p:txBody>
          <a:bodyPr wrap="square" rtlCol="0">
            <a:spAutoFit/>
          </a:bodyPr>
          <a:lstStyle/>
          <a:p>
            <a:r>
              <a:rPr lang="en-US" sz="2000" b="1" dirty="0" smtClean="0"/>
              <a:t>The raw data</a:t>
            </a:r>
          </a:p>
          <a:p>
            <a:pPr marL="285750" indent="-285750">
              <a:buFont typeface="Arial" panose="020B0604020202020204" pitchFamily="34" charset="0"/>
              <a:buChar char="•"/>
            </a:pPr>
            <a:r>
              <a:rPr lang="en-US" dirty="0" smtClean="0"/>
              <a:t>The strange </a:t>
            </a:r>
            <a:r>
              <a:rPr lang="en-US" b="1" dirty="0" smtClean="0">
                <a:solidFill>
                  <a:srgbClr val="C00000"/>
                </a:solidFill>
              </a:rPr>
              <a:t>binary file</a:t>
            </a:r>
            <a:r>
              <a:rPr lang="en-US" dirty="0" smtClean="0">
                <a:solidFill>
                  <a:srgbClr val="C00000"/>
                </a:solidFill>
              </a:rPr>
              <a:t> </a:t>
            </a:r>
            <a:r>
              <a:rPr lang="en-US" dirty="0" smtClean="0"/>
              <a:t>from a measurement machine</a:t>
            </a:r>
          </a:p>
          <a:p>
            <a:pPr marL="285750" indent="-285750">
              <a:buFont typeface="Arial" panose="020B0604020202020204" pitchFamily="34" charset="0"/>
              <a:buChar char="•"/>
            </a:pPr>
            <a:r>
              <a:rPr lang="en-US" dirty="0" smtClean="0"/>
              <a:t>The </a:t>
            </a:r>
            <a:r>
              <a:rPr lang="en-US" b="1" dirty="0" smtClean="0">
                <a:solidFill>
                  <a:srgbClr val="C00000"/>
                </a:solidFill>
              </a:rPr>
              <a:t>unformatted Excel </a:t>
            </a:r>
            <a:r>
              <a:rPr lang="en-US" dirty="0" smtClean="0"/>
              <a:t>file with </a:t>
            </a:r>
            <a:r>
              <a:rPr lang="en-US" dirty="0"/>
              <a:t>10 worksheets </a:t>
            </a:r>
            <a:r>
              <a:rPr lang="en-US" dirty="0" smtClean="0"/>
              <a:t>the company you contracted with sent you</a:t>
            </a:r>
          </a:p>
          <a:p>
            <a:pPr marL="285750" indent="-285750">
              <a:buFont typeface="Arial" panose="020B0604020202020204" pitchFamily="34" charset="0"/>
              <a:buChar char="•"/>
            </a:pPr>
            <a:r>
              <a:rPr lang="en-US" dirty="0" smtClean="0"/>
              <a:t>The </a:t>
            </a:r>
            <a:r>
              <a:rPr lang="en-US" b="1" dirty="0" smtClean="0">
                <a:solidFill>
                  <a:srgbClr val="C00000"/>
                </a:solidFill>
              </a:rPr>
              <a:t>complicated JSON data </a:t>
            </a:r>
            <a:r>
              <a:rPr lang="en-US" dirty="0" smtClean="0"/>
              <a:t>you got from scraping the Twitter API</a:t>
            </a:r>
          </a:p>
          <a:p>
            <a:pPr marL="285750" indent="-285750">
              <a:buFont typeface="Arial" panose="020B0604020202020204" pitchFamily="34" charset="0"/>
              <a:buChar char="•"/>
            </a:pPr>
            <a:r>
              <a:rPr lang="en-US" dirty="0" smtClean="0"/>
              <a:t>The </a:t>
            </a:r>
            <a:r>
              <a:rPr lang="en-US" b="1" dirty="0" smtClean="0">
                <a:solidFill>
                  <a:srgbClr val="C00000"/>
                </a:solidFill>
              </a:rPr>
              <a:t>hand-entered numbers </a:t>
            </a:r>
            <a:r>
              <a:rPr lang="en-US" dirty="0" smtClean="0"/>
              <a:t>you collected looking through a microscope </a:t>
            </a:r>
          </a:p>
          <a:p>
            <a:endParaRPr lang="en-US" dirty="0" smtClean="0"/>
          </a:p>
          <a:p>
            <a:pPr algn="just"/>
            <a:r>
              <a:rPr lang="en-US" sz="2000" b="1" dirty="0" smtClean="0"/>
              <a:t>You know the raw data is in the right format if you</a:t>
            </a:r>
          </a:p>
          <a:p>
            <a:pPr marL="342900" indent="-342900">
              <a:buAutoNum type="arabicPeriod"/>
            </a:pPr>
            <a:r>
              <a:rPr lang="en-US" dirty="0" smtClean="0"/>
              <a:t>Ran no software on the data</a:t>
            </a:r>
          </a:p>
          <a:p>
            <a:pPr marL="342900" indent="-342900">
              <a:buAutoNum type="arabicPeriod"/>
            </a:pPr>
            <a:r>
              <a:rPr lang="en-US" dirty="0" smtClean="0"/>
              <a:t>Did not manipulate any of the numbers in the data</a:t>
            </a:r>
          </a:p>
          <a:p>
            <a:pPr marL="342900" indent="-342900">
              <a:buAutoNum type="arabicPeriod"/>
            </a:pPr>
            <a:r>
              <a:rPr lang="en-US" dirty="0" smtClean="0"/>
              <a:t>You did not remove any data from the data set</a:t>
            </a:r>
          </a:p>
          <a:p>
            <a:pPr marL="342900" indent="-342900">
              <a:buAutoNum type="arabicPeriod"/>
            </a:pPr>
            <a:r>
              <a:rPr lang="en-US" dirty="0" smtClean="0"/>
              <a:t>You did not summarize the data in any way.</a:t>
            </a:r>
          </a:p>
          <a:p>
            <a:endParaRPr lang="en-US" dirty="0"/>
          </a:p>
        </p:txBody>
      </p:sp>
      <p:sp>
        <p:nvSpPr>
          <p:cNvPr id="7" name="Rectangle 6"/>
          <p:cNvSpPr/>
          <p:nvPr/>
        </p:nvSpPr>
        <p:spPr>
          <a:xfrm>
            <a:off x="375139" y="5089829"/>
            <a:ext cx="6568349" cy="1508105"/>
          </a:xfrm>
          <a:prstGeom prst="rect">
            <a:avLst/>
          </a:prstGeom>
          <a:solidFill>
            <a:schemeClr val="accent4">
              <a:lumMod val="40000"/>
              <a:lumOff val="60000"/>
            </a:schemeClr>
          </a:solidFill>
        </p:spPr>
        <p:txBody>
          <a:bodyPr wrap="square">
            <a:spAutoFit/>
          </a:bodyPr>
          <a:lstStyle/>
          <a:p>
            <a:r>
              <a:rPr lang="en-US" sz="2000" b="1" dirty="0" smtClean="0"/>
              <a:t>Processed Data</a:t>
            </a:r>
          </a:p>
          <a:p>
            <a:pPr marL="285750" indent="-285750">
              <a:buFont typeface="Arial" panose="020B0604020202020204" pitchFamily="34" charset="0"/>
              <a:buChar char="•"/>
            </a:pPr>
            <a:r>
              <a:rPr lang="en-US" dirty="0" smtClean="0"/>
              <a:t>Data </a:t>
            </a:r>
            <a:r>
              <a:rPr lang="en-US" dirty="0"/>
              <a:t>that is </a:t>
            </a:r>
            <a:r>
              <a:rPr lang="en-US" b="1" dirty="0">
                <a:solidFill>
                  <a:srgbClr val="C00000"/>
                </a:solidFill>
              </a:rPr>
              <a:t>ready for analysis</a:t>
            </a:r>
          </a:p>
          <a:p>
            <a:pPr marL="285750" indent="-285750">
              <a:buFont typeface="Arial" panose="020B0604020202020204" pitchFamily="34" charset="0"/>
              <a:buChar char="•"/>
            </a:pPr>
            <a:r>
              <a:rPr lang="en-US" dirty="0" smtClean="0"/>
              <a:t>Processing </a:t>
            </a:r>
            <a:r>
              <a:rPr lang="en-US" dirty="0"/>
              <a:t>can include merging, </a:t>
            </a:r>
            <a:r>
              <a:rPr lang="en-US" dirty="0" err="1"/>
              <a:t>subsetting</a:t>
            </a:r>
            <a:r>
              <a:rPr lang="en-US" dirty="0"/>
              <a:t>, transforming etc.</a:t>
            </a:r>
          </a:p>
          <a:p>
            <a:pPr marL="285750" indent="-285750">
              <a:buFont typeface="Arial" panose="020B0604020202020204" pitchFamily="34" charset="0"/>
              <a:buChar char="•"/>
            </a:pPr>
            <a:r>
              <a:rPr lang="en-US" dirty="0" smtClean="0"/>
              <a:t>There </a:t>
            </a:r>
            <a:r>
              <a:rPr lang="en-US" dirty="0"/>
              <a:t>may be </a:t>
            </a:r>
            <a:r>
              <a:rPr lang="en-US" b="1" dirty="0">
                <a:solidFill>
                  <a:srgbClr val="C00000"/>
                </a:solidFill>
              </a:rPr>
              <a:t>standards</a:t>
            </a:r>
            <a:r>
              <a:rPr lang="en-US" dirty="0"/>
              <a:t> for processing</a:t>
            </a:r>
          </a:p>
          <a:p>
            <a:pPr marL="285750" indent="-285750">
              <a:buFont typeface="Arial" panose="020B0604020202020204" pitchFamily="34" charset="0"/>
              <a:buChar char="•"/>
            </a:pPr>
            <a:r>
              <a:rPr lang="en-US" dirty="0" smtClean="0"/>
              <a:t>All </a:t>
            </a:r>
            <a:r>
              <a:rPr lang="en-US" dirty="0"/>
              <a:t>processing steps should be </a:t>
            </a:r>
            <a:r>
              <a:rPr lang="en-US" b="1" dirty="0">
                <a:solidFill>
                  <a:srgbClr val="C00000"/>
                </a:solidFill>
              </a:rPr>
              <a:t>recorded</a:t>
            </a:r>
            <a:r>
              <a:rPr lang="en-US" dirty="0"/>
              <a:t>.</a:t>
            </a:r>
          </a:p>
        </p:txBody>
      </p:sp>
      <p:grpSp>
        <p:nvGrpSpPr>
          <p:cNvPr id="14" name="Group 13"/>
          <p:cNvGrpSpPr/>
          <p:nvPr/>
        </p:nvGrpSpPr>
        <p:grpSpPr>
          <a:xfrm>
            <a:off x="1566950" y="3025863"/>
            <a:ext cx="5577343" cy="2219603"/>
            <a:chOff x="1566950" y="3025863"/>
            <a:chExt cx="5577343" cy="2219603"/>
          </a:xfrm>
        </p:grpSpPr>
        <p:grpSp>
          <p:nvGrpSpPr>
            <p:cNvPr id="6" name="Group 5"/>
            <p:cNvGrpSpPr/>
            <p:nvPr/>
          </p:nvGrpSpPr>
          <p:grpSpPr>
            <a:xfrm>
              <a:off x="1566950" y="3025863"/>
              <a:ext cx="5376538" cy="796868"/>
              <a:chOff x="1735763" y="4058691"/>
              <a:chExt cx="5376538" cy="796868"/>
            </a:xfrm>
          </p:grpSpPr>
          <p:sp>
            <p:nvSpPr>
              <p:cNvPr id="5" name="Rectangle 4"/>
              <p:cNvSpPr/>
              <p:nvPr/>
            </p:nvSpPr>
            <p:spPr>
              <a:xfrm>
                <a:off x="5501026" y="4332339"/>
                <a:ext cx="1611275" cy="523220"/>
              </a:xfrm>
              <a:prstGeom prst="rect">
                <a:avLst/>
              </a:prstGeom>
              <a:solidFill>
                <a:srgbClr val="C00000"/>
              </a:solidFill>
              <a:ln>
                <a:solidFill>
                  <a:srgbClr val="FFFF00"/>
                </a:solidFill>
              </a:ln>
            </p:spPr>
            <p:txBody>
              <a:bodyPr wrap="none" lIns="91440" tIns="45720" rIns="91440" bIns="45720">
                <a:spAutoFit/>
              </a:bodyPr>
              <a:lstStyle/>
              <a:p>
                <a:pPr algn="ctr"/>
                <a:r>
                  <a:rPr lang="en-US" sz="2800" b="1" cap="none" spc="0" dirty="0" smtClean="0">
                    <a:ln w="22225">
                      <a:solidFill>
                        <a:schemeClr val="accent2"/>
                      </a:solidFill>
                      <a:prstDash val="solid"/>
                    </a:ln>
                    <a:solidFill>
                      <a:schemeClr val="accent2">
                        <a:lumMod val="40000"/>
                        <a:lumOff val="60000"/>
                      </a:schemeClr>
                    </a:solidFill>
                    <a:effectLst/>
                  </a:rPr>
                  <a:t>Raw Data</a:t>
                </a:r>
                <a:endParaRPr lang="en-US" sz="2800" b="1" cap="none" spc="0" dirty="0">
                  <a:ln w="22225">
                    <a:solidFill>
                      <a:schemeClr val="accent2"/>
                    </a:solidFill>
                    <a:prstDash val="solid"/>
                  </a:ln>
                  <a:solidFill>
                    <a:schemeClr val="accent2">
                      <a:lumMod val="40000"/>
                      <a:lumOff val="60000"/>
                    </a:schemeClr>
                  </a:solidFill>
                  <a:effectLst/>
                </a:endParaRPr>
              </a:p>
            </p:txBody>
          </p:sp>
          <p:sp>
            <p:nvSpPr>
              <p:cNvPr id="8" name="Rectangle 7"/>
              <p:cNvSpPr/>
              <p:nvPr/>
            </p:nvSpPr>
            <p:spPr>
              <a:xfrm>
                <a:off x="1735763" y="4058691"/>
                <a:ext cx="2464137" cy="523220"/>
              </a:xfrm>
              <a:prstGeom prst="rect">
                <a:avLst/>
              </a:prstGeom>
              <a:solidFill>
                <a:schemeClr val="accent4"/>
              </a:solidFill>
              <a:ln>
                <a:solidFill>
                  <a:srgbClr val="FF0000"/>
                </a:solidFill>
              </a:ln>
            </p:spPr>
            <p:txBody>
              <a:bodyPr wrap="none">
                <a:spAutoFit/>
              </a:bodyPr>
              <a:lstStyle/>
              <a:p>
                <a:pPr algn="ctr"/>
                <a:r>
                  <a:rPr lang="en-US" sz="28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Processed Data</a:t>
                </a:r>
                <a:endPar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cxnSp>
            <p:nvCxnSpPr>
              <p:cNvPr id="10" name="Straight Arrow Connector 9"/>
              <p:cNvCxnSpPr/>
              <p:nvPr/>
            </p:nvCxnSpPr>
            <p:spPr>
              <a:xfrm flipH="1" flipV="1">
                <a:off x="4191694" y="4332339"/>
                <a:ext cx="1309332" cy="26161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4691736" y="4131309"/>
                <a:ext cx="604911" cy="369332"/>
              </a:xfrm>
              <a:prstGeom prst="rect">
                <a:avLst/>
              </a:prstGeom>
              <a:noFill/>
            </p:spPr>
            <p:txBody>
              <a:bodyPr wrap="square" rtlCol="0">
                <a:spAutoFit/>
              </a:bodyPr>
              <a:lstStyle/>
              <a:p>
                <a:pPr algn="ctr"/>
                <a:r>
                  <a:rPr lang="en-US" b="1" dirty="0" smtClean="0"/>
                  <a:t>???</a:t>
                </a:r>
                <a:endParaRPr lang="en-US" b="1" dirty="0"/>
              </a:p>
            </p:txBody>
          </p:sp>
        </p:grpSp>
        <p:sp>
          <p:nvSpPr>
            <p:cNvPr id="9" name="TextBox 8"/>
            <p:cNvSpPr txBox="1"/>
            <p:nvPr/>
          </p:nvSpPr>
          <p:spPr>
            <a:xfrm>
              <a:off x="5254444" y="4045137"/>
              <a:ext cx="1889849" cy="1200329"/>
            </a:xfrm>
            <a:prstGeom prst="rect">
              <a:avLst/>
            </a:prstGeom>
            <a:noFill/>
          </p:spPr>
          <p:txBody>
            <a:bodyPr wrap="square" rtlCol="0">
              <a:spAutoFit/>
            </a:bodyPr>
            <a:lstStyle/>
            <a:p>
              <a:r>
                <a:rPr lang="en-US" b="1" dirty="0" smtClean="0">
                  <a:solidFill>
                    <a:srgbClr val="7030A0"/>
                  </a:solidFill>
                </a:rPr>
                <a:t>Real world data</a:t>
              </a:r>
            </a:p>
            <a:p>
              <a:r>
                <a:rPr lang="en-US" b="1" dirty="0" smtClean="0">
                  <a:solidFill>
                    <a:srgbClr val="FF0000"/>
                  </a:solidFill>
                </a:rPr>
                <a:t>“Dirty data”</a:t>
              </a:r>
            </a:p>
            <a:p>
              <a:r>
                <a:rPr lang="en-US" b="1" dirty="0" smtClean="0">
                  <a:solidFill>
                    <a:schemeClr val="accent2">
                      <a:lumMod val="75000"/>
                    </a:schemeClr>
                  </a:solidFill>
                </a:rPr>
                <a:t>Untidy and poorly formatted</a:t>
              </a:r>
              <a:endParaRPr lang="en-US" b="1" dirty="0">
                <a:solidFill>
                  <a:schemeClr val="accent2">
                    <a:lumMod val="75000"/>
                  </a:schemeClr>
                </a:solidFill>
              </a:endParaRPr>
            </a:p>
          </p:txBody>
        </p:sp>
      </p:grpSp>
      <p:sp>
        <p:nvSpPr>
          <p:cNvPr id="3" name="Slide Number Placeholder 2"/>
          <p:cNvSpPr>
            <a:spLocks noGrp="1"/>
          </p:cNvSpPr>
          <p:nvPr>
            <p:ph type="sldNum" sz="quarter" idx="12"/>
          </p:nvPr>
        </p:nvSpPr>
        <p:spPr/>
        <p:txBody>
          <a:bodyPr/>
          <a:lstStyle/>
          <a:p>
            <a:fld id="{90F29226-97B9-443E-B381-9C25A52580F9}" type="slidenum">
              <a:rPr lang="en-US" smtClean="0"/>
              <a:t>8</a:t>
            </a:fld>
            <a:endParaRPr lang="en-US"/>
          </a:p>
        </p:txBody>
      </p:sp>
      <p:sp>
        <p:nvSpPr>
          <p:cNvPr id="13" name="Rectangle 12"/>
          <p:cNvSpPr/>
          <p:nvPr/>
        </p:nvSpPr>
        <p:spPr>
          <a:xfrm>
            <a:off x="5562600" y="36453"/>
            <a:ext cx="6096000" cy="830997"/>
          </a:xfrm>
          <a:prstGeom prst="rect">
            <a:avLst/>
          </a:prstGeom>
          <a:solidFill>
            <a:schemeClr val="bg1">
              <a:lumMod val="85000"/>
            </a:schemeClr>
          </a:solidFill>
        </p:spPr>
        <p:txBody>
          <a:bodyPr>
            <a:spAutoFit/>
          </a:bodyPr>
          <a:lstStyle/>
          <a:p>
            <a:r>
              <a:rPr lang="en-US" sz="2400" b="1" dirty="0"/>
              <a:t>Data cleaning </a:t>
            </a:r>
            <a:r>
              <a:rPr lang="en-US" sz="2400" dirty="0"/>
              <a:t>is one those things that everyone does but no one really talks about.</a:t>
            </a:r>
          </a:p>
        </p:txBody>
      </p:sp>
    </p:spTree>
    <p:extLst>
      <p:ext uri="{BB962C8B-B14F-4D97-AF65-F5344CB8AC3E}">
        <p14:creationId xmlns:p14="http://schemas.microsoft.com/office/powerpoint/2010/main" val="354623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0F29226-97B9-443E-B381-9C25A52580F9}" type="slidenum">
              <a:rPr lang="en-US" smtClean="0"/>
              <a:t>9</a:t>
            </a:fld>
            <a:endParaRPr lang="en-US"/>
          </a:p>
        </p:txBody>
      </p:sp>
      <p:pic>
        <p:nvPicPr>
          <p:cNvPr id="5" name="Picture 4"/>
          <p:cNvPicPr>
            <a:picLocks noChangeAspect="1"/>
          </p:cNvPicPr>
          <p:nvPr/>
        </p:nvPicPr>
        <p:blipFill rotWithShape="1">
          <a:blip r:embed="rId2"/>
          <a:srcRect t="73891"/>
          <a:stretch/>
        </p:blipFill>
        <p:spPr>
          <a:xfrm>
            <a:off x="5786510" y="4567163"/>
            <a:ext cx="5140648" cy="1971749"/>
          </a:xfrm>
          <a:prstGeom prst="rect">
            <a:avLst/>
          </a:prstGeom>
        </p:spPr>
      </p:pic>
      <p:sp>
        <p:nvSpPr>
          <p:cNvPr id="6" name="Rectangle 5"/>
          <p:cNvSpPr/>
          <p:nvPr/>
        </p:nvSpPr>
        <p:spPr>
          <a:xfrm>
            <a:off x="957105" y="455043"/>
            <a:ext cx="2875984" cy="3785652"/>
          </a:xfrm>
          <a:prstGeom prst="rect">
            <a:avLst/>
          </a:prstGeom>
        </p:spPr>
        <p:txBody>
          <a:bodyPr wrap="square">
            <a:spAutoFit/>
          </a:bodyPr>
          <a:lstStyle/>
          <a:p>
            <a:r>
              <a:rPr lang="en-US" sz="4000" b="1" dirty="0" smtClean="0">
                <a:solidFill>
                  <a:schemeClr val="accent5">
                    <a:lumMod val="50000"/>
                  </a:schemeClr>
                </a:solidFill>
              </a:rPr>
              <a:t>How </a:t>
            </a:r>
            <a:r>
              <a:rPr lang="en-US" sz="4000" b="1" dirty="0">
                <a:solidFill>
                  <a:schemeClr val="accent5">
                    <a:lumMod val="50000"/>
                  </a:schemeClr>
                </a:solidFill>
              </a:rPr>
              <a:t>can we make data less ugly for more beautiful insights?</a:t>
            </a:r>
          </a:p>
        </p:txBody>
      </p:sp>
      <p:pic>
        <p:nvPicPr>
          <p:cNvPr id="3" name="Picture 2"/>
          <p:cNvPicPr>
            <a:picLocks noChangeAspect="1"/>
          </p:cNvPicPr>
          <p:nvPr/>
        </p:nvPicPr>
        <p:blipFill>
          <a:blip r:embed="rId3"/>
          <a:stretch>
            <a:fillRect/>
          </a:stretch>
        </p:blipFill>
        <p:spPr>
          <a:xfrm>
            <a:off x="957105" y="4807498"/>
            <a:ext cx="4316342" cy="1731414"/>
          </a:xfrm>
          <a:prstGeom prst="rect">
            <a:avLst/>
          </a:prstGeom>
        </p:spPr>
      </p:pic>
      <p:pic>
        <p:nvPicPr>
          <p:cNvPr id="8" name="Picture 7"/>
          <p:cNvPicPr>
            <a:picLocks noChangeAspect="1"/>
          </p:cNvPicPr>
          <p:nvPr/>
        </p:nvPicPr>
        <p:blipFill>
          <a:blip r:embed="rId4"/>
          <a:stretch>
            <a:fillRect/>
          </a:stretch>
        </p:blipFill>
        <p:spPr>
          <a:xfrm>
            <a:off x="4962842" y="389754"/>
            <a:ext cx="5140124" cy="1807756"/>
          </a:xfrm>
          <a:prstGeom prst="rect">
            <a:avLst/>
          </a:prstGeom>
        </p:spPr>
      </p:pic>
      <p:pic>
        <p:nvPicPr>
          <p:cNvPr id="9" name="Picture 8"/>
          <p:cNvPicPr>
            <a:picLocks noChangeAspect="1"/>
          </p:cNvPicPr>
          <p:nvPr/>
        </p:nvPicPr>
        <p:blipFill>
          <a:blip r:embed="rId5"/>
          <a:stretch>
            <a:fillRect/>
          </a:stretch>
        </p:blipFill>
        <p:spPr>
          <a:xfrm>
            <a:off x="6043319" y="2491774"/>
            <a:ext cx="5134562" cy="1892826"/>
          </a:xfrm>
          <a:prstGeom prst="rect">
            <a:avLst/>
          </a:prstGeom>
        </p:spPr>
      </p:pic>
    </p:spTree>
    <p:extLst>
      <p:ext uri="{BB962C8B-B14F-4D97-AF65-F5344CB8AC3E}">
        <p14:creationId xmlns:p14="http://schemas.microsoft.com/office/powerpoint/2010/main" val="40202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3290</TotalTime>
  <Words>3038</Words>
  <Application>Microsoft Office PowerPoint</Application>
  <PresentationFormat>Widescreen</PresentationFormat>
  <Paragraphs>288</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Wingdings</vt:lpstr>
      <vt:lpstr>Office Theme</vt:lpstr>
      <vt:lpstr>Data Cleaning</vt:lpstr>
      <vt:lpstr>What You Have Done</vt:lpstr>
      <vt:lpstr>PowerPoint Presentation</vt:lpstr>
      <vt:lpstr>PowerPoint Presentation</vt:lpstr>
      <vt:lpstr>Exercise - Geolocation</vt:lpstr>
      <vt:lpstr>PowerPoint Presentation</vt:lpstr>
      <vt:lpstr>PowerPoint Presentation</vt:lpstr>
      <vt:lpstr>What Next?</vt:lpstr>
      <vt:lpstr>PowerPoint Presentation</vt:lpstr>
      <vt:lpstr>PowerPoint Presentation</vt:lpstr>
      <vt:lpstr>Is this An Acceptable Data Set?</vt:lpstr>
      <vt:lpstr>Dirty Data Problems</vt:lpstr>
      <vt:lpstr>Common Types of Dirty Data</vt:lpstr>
      <vt:lpstr>Where Does the “Dirt” Come From?</vt:lpstr>
      <vt:lpstr>Where Does the “Dirt” Come From?</vt:lpstr>
      <vt:lpstr>PowerPoint Presentation</vt:lpstr>
      <vt:lpstr>Identify these data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Tasks in Data Preparation / Data PreProcessing</vt:lpstr>
      <vt:lpstr>PowerPoint Presentation</vt:lpstr>
      <vt:lpstr>Data Cleaning</vt:lpstr>
      <vt:lpstr>PowerPoint Presentation</vt:lpstr>
      <vt:lpstr>Cleaning Data</vt:lpstr>
      <vt:lpstr>Missing Data</vt:lpstr>
      <vt:lpstr>Missing Data</vt:lpstr>
      <vt:lpstr>Real Data Set</vt:lpstr>
      <vt:lpstr>Pattern of Missing Data</vt:lpstr>
      <vt:lpstr>PowerPoint Presentation</vt:lpstr>
      <vt:lpstr>Survey Data on Drug Abuse</vt:lpstr>
      <vt:lpstr>Options for Dealing With Missing Data </vt:lpstr>
      <vt:lpstr>PowerPoint Presentation</vt:lpstr>
      <vt:lpstr>Deleting rows with missing values</vt:lpstr>
      <vt:lpstr>Imputed Data (Mean)</vt:lpstr>
      <vt:lpstr>The Effect</vt:lpstr>
      <vt:lpstr>PowerPoint Presentation</vt:lpstr>
      <vt:lpstr>PowerPoint Presentation</vt:lpstr>
      <vt:lpstr>Argument</vt:lpstr>
      <vt:lpstr>Suggestion</vt:lpstr>
      <vt:lpstr>Tools of Data Preprocessing</vt:lpstr>
      <vt:lpstr>Handling Missing Data in R</vt:lpstr>
      <vt:lpstr>Data Manipulations</vt:lpstr>
      <vt:lpstr>Tidy Data</vt:lpstr>
      <vt:lpstr>Code Book</vt:lpstr>
      <vt:lpstr>Data Cleaning Hands-on Examples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Cleaning</dc:title>
  <dc:creator>pensyarah</dc:creator>
  <cp:lastModifiedBy>Salimah</cp:lastModifiedBy>
  <cp:revision>164</cp:revision>
  <cp:lastPrinted>2018-10-04T08:04:15Z</cp:lastPrinted>
  <dcterms:created xsi:type="dcterms:W3CDTF">2017-09-26T12:56:24Z</dcterms:created>
  <dcterms:modified xsi:type="dcterms:W3CDTF">2019-10-14T09:53:38Z</dcterms:modified>
</cp:coreProperties>
</file>